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82" r:id="rId4"/>
    <p:sldMasterId id="2147483683" r:id="rId5"/>
    <p:sldMasterId id="214748368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20" Type="http://schemas.openxmlformats.org/officeDocument/2006/relationships/slide" Target="slides/slide13.xml"/><Relationship Id="rId42" Type="http://schemas.openxmlformats.org/officeDocument/2006/relationships/slide" Target="slides/slide35.xml"/><Relationship Id="rId41" Type="http://schemas.openxmlformats.org/officeDocument/2006/relationships/slide" Target="slides/slide34.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slide" Target="slides/slide32.xml"/><Relationship Id="rId16" Type="http://schemas.openxmlformats.org/officeDocument/2006/relationships/slide" Target="slides/slide9.xml"/><Relationship Id="rId38" Type="http://schemas.openxmlformats.org/officeDocument/2006/relationships/slide" Target="slides/slide31.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312c384a0f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312c384a0f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312c384a0f_0_9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3312c384a0f_0_9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3312c384a0f_0_10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3312c384a0f_0_10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312c384a0f_0_1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3312c384a0f_0_1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3312c384a0f_0_1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3312c384a0f_0_1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3312c384a0f_0_1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3312c384a0f_0_1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312c384a0f_0_1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3312c384a0f_0_1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3312c384a0f_0_14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3312c384a0f_0_1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3312c384a0f_0_14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3312c384a0f_0_1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3312c384a0f_0_14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3312c384a0f_0_14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3312c384a0f_0_15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3312c384a0f_0_15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312c384a0f_0_4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3312c384a0f_0_4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3312c384a0f_0_15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3312c384a0f_0_15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3312c384a0f_0_16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3312c384a0f_0_16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3312c384a0f_0_17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3312c384a0f_0_17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3312c384a0f_0_17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3312c384a0f_0_17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3312c384a0f_0_17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3312c384a0f_0_17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3312c384a0f_0_17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3312c384a0f_0_17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3312c384a0f_0_18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3312c384a0f_0_18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3312c384a0f_0_18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3312c384a0f_0_18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3312c384a0f_0_18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3312c384a0f_0_18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3312c384a0f_0_18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3312c384a0f_0_18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3312c384a0f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7" name="Google Shape;197;g3312c384a0f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3312c384a0f_0_18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3312c384a0f_0_18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3312c384a0f_0_18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3312c384a0f_0_18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3312c384a0f_0_18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3312c384a0f_0_18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3312c384a0f_0_18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3312c384a0f_0_18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3312c384a0f_0_19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3312c384a0f_0_19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were several brief, low-end tornadoes across southwest NE associated with this storm. The storm remained discrete for the first 2-3 hours of its life before additional convection developed nearby. As discussed, the boundary/shear geometry could have supported upscale growth if there was sufficient coverage of storms. In this case, the cluster did grow upscale over time, leading to several wind reports downstream across KS.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3312c384a0f_0_19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3312c384a0f_0_19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312c384a0f_0_3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0" name="Google Shape;210;g3312c384a0f_0_3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312c384a0f_0_6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3312c384a0f_0_6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312c384a0f_0_6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3312c384a0f_0_6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312c384a0f_0_7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3312c384a0f_0_7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312c384a0f_0_7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3312c384a0f_0_7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312c384a0f_0_8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3312c384a0f_0_8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
        <p:nvSpPr>
          <p:cNvPr id="57" name="Google Shape;57;p1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8" name="Google Shape;58;p14"/>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59" name="Google Shape;59;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0" name="Google Shape;60;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1" name="Google Shape;61;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2" name="Shape 62"/>
        <p:cNvGrpSpPr/>
        <p:nvPr/>
      </p:nvGrpSpPr>
      <p:grpSpPr>
        <a:xfrm>
          <a:off x="0" y="0"/>
          <a:ext cx="0" cy="0"/>
          <a:chOff x="0" y="0"/>
          <a:chExt cx="0" cy="0"/>
        </a:xfrm>
      </p:grpSpPr>
      <p:sp>
        <p:nvSpPr>
          <p:cNvPr id="63" name="Google Shape;63;p1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4" name="Google Shape;64;p1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5" name="Google Shape;65;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6" name="Google Shape;66;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7" name="Google Shape;67;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8" name="Shape 68"/>
        <p:cNvGrpSpPr/>
        <p:nvPr/>
      </p:nvGrpSpPr>
      <p:grpSpPr>
        <a:xfrm>
          <a:off x="0" y="0"/>
          <a:ext cx="0" cy="0"/>
          <a:chOff x="0" y="0"/>
          <a:chExt cx="0" cy="0"/>
        </a:xfrm>
      </p:grpSpPr>
      <p:sp>
        <p:nvSpPr>
          <p:cNvPr id="69" name="Google Shape;69;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0" name="Google Shape;70;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1" name="Google Shape;71;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2" name="Shape 72"/>
        <p:cNvGrpSpPr/>
        <p:nvPr/>
      </p:nvGrpSpPr>
      <p:grpSpPr>
        <a:xfrm>
          <a:off x="0" y="0"/>
          <a:ext cx="0" cy="0"/>
          <a:chOff x="0" y="0"/>
          <a:chExt cx="0" cy="0"/>
        </a:xfrm>
      </p:grpSpPr>
      <p:sp>
        <p:nvSpPr>
          <p:cNvPr id="73" name="Google Shape;73;p1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4" name="Google Shape;74;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5" name="Google Shape;75;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6" name="Google Shape;76;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7" name="Shape 77"/>
        <p:cNvGrpSpPr/>
        <p:nvPr/>
      </p:nvGrpSpPr>
      <p:grpSpPr>
        <a:xfrm>
          <a:off x="0" y="0"/>
          <a:ext cx="0" cy="0"/>
          <a:chOff x="0" y="0"/>
          <a:chExt cx="0" cy="0"/>
        </a:xfrm>
      </p:grpSpPr>
      <p:sp>
        <p:nvSpPr>
          <p:cNvPr id="78" name="Google Shape;78;p18"/>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9" name="Google Shape;79;p18"/>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80" name="Google Shape;80;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1" name="Google Shape;81;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2" name="Google Shape;82;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3" name="Shape 83"/>
        <p:cNvGrpSpPr/>
        <p:nvPr/>
      </p:nvGrpSpPr>
      <p:grpSpPr>
        <a:xfrm>
          <a:off x="0" y="0"/>
          <a:ext cx="0" cy="0"/>
          <a:chOff x="0" y="0"/>
          <a:chExt cx="0" cy="0"/>
        </a:xfrm>
      </p:grpSpPr>
      <p:sp>
        <p:nvSpPr>
          <p:cNvPr id="84" name="Google Shape;84;p1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5" name="Google Shape;85;p19"/>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6" name="Google Shape;86;p19"/>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7" name="Google Shape;87;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8" name="Google Shape;88;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9" name="Google Shape;89;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0" name="Shape 90"/>
        <p:cNvGrpSpPr/>
        <p:nvPr/>
      </p:nvGrpSpPr>
      <p:grpSpPr>
        <a:xfrm>
          <a:off x="0" y="0"/>
          <a:ext cx="0" cy="0"/>
          <a:chOff x="0" y="0"/>
          <a:chExt cx="0" cy="0"/>
        </a:xfrm>
      </p:grpSpPr>
      <p:sp>
        <p:nvSpPr>
          <p:cNvPr id="91" name="Google Shape;91;p20"/>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2" name="Google Shape;92;p20"/>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93" name="Google Shape;93;p20"/>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4" name="Google Shape;94;p20"/>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95" name="Google Shape;95;p20"/>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6" name="Google Shape;96;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7" name="Google Shape;97;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8" name="Google Shape;98;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1" name="Google Shape;101;p21"/>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02" name="Google Shape;102;p21"/>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03" name="Google Shape;103;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4" name="Google Shape;104;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5" name="Google Shape;105;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8" name="Google Shape;108;p22"/>
          <p:cNvSpPr/>
          <p:nvPr>
            <p:ph idx="2" type="pic"/>
          </p:nvPr>
        </p:nvSpPr>
        <p:spPr>
          <a:xfrm>
            <a:off x="3887391" y="740569"/>
            <a:ext cx="4629300" cy="3655200"/>
          </a:xfrm>
          <a:prstGeom prst="rect">
            <a:avLst/>
          </a:prstGeom>
          <a:noFill/>
          <a:ln>
            <a:noFill/>
          </a:ln>
        </p:spPr>
      </p:sp>
      <p:sp>
        <p:nvSpPr>
          <p:cNvPr id="109" name="Google Shape;109;p22"/>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10" name="Google Shape;110;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1" name="Google Shape;111;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2" name="Google Shape;112;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5" name="Google Shape;115;p23"/>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6" name="Google Shape;116;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7" name="Google Shape;117;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8" name="Google Shape;118;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1" name="Google Shape;121;p24"/>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2" name="Google Shape;122;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3" name="Google Shape;123;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4" name="Google Shape;124;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9" name="Shape 129"/>
        <p:cNvGrpSpPr/>
        <p:nvPr/>
      </p:nvGrpSpPr>
      <p:grpSpPr>
        <a:xfrm>
          <a:off x="0" y="0"/>
          <a:ext cx="0" cy="0"/>
          <a:chOff x="0" y="0"/>
          <a:chExt cx="0" cy="0"/>
        </a:xfrm>
      </p:grpSpPr>
      <p:sp>
        <p:nvSpPr>
          <p:cNvPr id="130" name="Google Shape;130;p2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31" name="Google Shape;131;p2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2" name="Google Shape;132;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3" name="Shape 133"/>
        <p:cNvGrpSpPr/>
        <p:nvPr/>
      </p:nvGrpSpPr>
      <p:grpSpPr>
        <a:xfrm>
          <a:off x="0" y="0"/>
          <a:ext cx="0" cy="0"/>
          <a:chOff x="0" y="0"/>
          <a:chExt cx="0" cy="0"/>
        </a:xfrm>
      </p:grpSpPr>
      <p:sp>
        <p:nvSpPr>
          <p:cNvPr id="134" name="Google Shape;134;p27"/>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35" name="Google Shape;135;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6" name="Shape 136"/>
        <p:cNvGrpSpPr/>
        <p:nvPr/>
      </p:nvGrpSpPr>
      <p:grpSpPr>
        <a:xfrm>
          <a:off x="0" y="0"/>
          <a:ext cx="0" cy="0"/>
          <a:chOff x="0" y="0"/>
          <a:chExt cx="0" cy="0"/>
        </a:xfrm>
      </p:grpSpPr>
      <p:sp>
        <p:nvSpPr>
          <p:cNvPr id="137" name="Google Shape;137;p2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8" name="Google Shape;138;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39" name="Google Shape;139;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0" name="Shape 140"/>
        <p:cNvGrpSpPr/>
        <p:nvPr/>
      </p:nvGrpSpPr>
      <p:grpSpPr>
        <a:xfrm>
          <a:off x="0" y="0"/>
          <a:ext cx="0" cy="0"/>
          <a:chOff x="0" y="0"/>
          <a:chExt cx="0" cy="0"/>
        </a:xfrm>
      </p:grpSpPr>
      <p:sp>
        <p:nvSpPr>
          <p:cNvPr id="141" name="Google Shape;141;p2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2" name="Google Shape;142;p2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43" name="Google Shape;143;p2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44" name="Google Shape;144;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5" name="Shape 145"/>
        <p:cNvGrpSpPr/>
        <p:nvPr/>
      </p:nvGrpSpPr>
      <p:grpSpPr>
        <a:xfrm>
          <a:off x="0" y="0"/>
          <a:ext cx="0" cy="0"/>
          <a:chOff x="0" y="0"/>
          <a:chExt cx="0" cy="0"/>
        </a:xfrm>
      </p:grpSpPr>
      <p:sp>
        <p:nvSpPr>
          <p:cNvPr id="146" name="Google Shape;146;p3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7" name="Google Shape;147;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8" name="Shape 148"/>
        <p:cNvGrpSpPr/>
        <p:nvPr/>
      </p:nvGrpSpPr>
      <p:grpSpPr>
        <a:xfrm>
          <a:off x="0" y="0"/>
          <a:ext cx="0" cy="0"/>
          <a:chOff x="0" y="0"/>
          <a:chExt cx="0" cy="0"/>
        </a:xfrm>
      </p:grpSpPr>
      <p:sp>
        <p:nvSpPr>
          <p:cNvPr id="149" name="Google Shape;149;p3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50" name="Google Shape;150;p31"/>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51" name="Google Shape;151;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52" name="Shape 152"/>
        <p:cNvGrpSpPr/>
        <p:nvPr/>
      </p:nvGrpSpPr>
      <p:grpSpPr>
        <a:xfrm>
          <a:off x="0" y="0"/>
          <a:ext cx="0" cy="0"/>
          <a:chOff x="0" y="0"/>
          <a:chExt cx="0" cy="0"/>
        </a:xfrm>
      </p:grpSpPr>
      <p:sp>
        <p:nvSpPr>
          <p:cNvPr id="153" name="Google Shape;153;p32"/>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54" name="Google Shape;154;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5" name="Shape 155"/>
        <p:cNvGrpSpPr/>
        <p:nvPr/>
      </p:nvGrpSpPr>
      <p:grpSpPr>
        <a:xfrm>
          <a:off x="0" y="0"/>
          <a:ext cx="0" cy="0"/>
          <a:chOff x="0" y="0"/>
          <a:chExt cx="0" cy="0"/>
        </a:xfrm>
      </p:grpSpPr>
      <p:sp>
        <p:nvSpPr>
          <p:cNvPr id="156" name="Google Shape;156;p3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33"/>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58" name="Google Shape;158;p33"/>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59" name="Google Shape;159;p33"/>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60" name="Google Shape;160;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1" name="Shape 161"/>
        <p:cNvGrpSpPr/>
        <p:nvPr/>
      </p:nvGrpSpPr>
      <p:grpSpPr>
        <a:xfrm>
          <a:off x="0" y="0"/>
          <a:ext cx="0" cy="0"/>
          <a:chOff x="0" y="0"/>
          <a:chExt cx="0" cy="0"/>
        </a:xfrm>
      </p:grpSpPr>
      <p:sp>
        <p:nvSpPr>
          <p:cNvPr id="162" name="Google Shape;162;p34"/>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163" name="Google Shape;163;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64" name="Shape 164"/>
        <p:cNvGrpSpPr/>
        <p:nvPr/>
      </p:nvGrpSpPr>
      <p:grpSpPr>
        <a:xfrm>
          <a:off x="0" y="0"/>
          <a:ext cx="0" cy="0"/>
          <a:chOff x="0" y="0"/>
          <a:chExt cx="0" cy="0"/>
        </a:xfrm>
      </p:grpSpPr>
      <p:sp>
        <p:nvSpPr>
          <p:cNvPr id="165" name="Google Shape;165;p3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66" name="Google Shape;166;p35"/>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67" name="Google Shape;167;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8" name="Shape 168"/>
        <p:cNvGrpSpPr/>
        <p:nvPr/>
      </p:nvGrpSpPr>
      <p:grpSpPr>
        <a:xfrm>
          <a:off x="0" y="0"/>
          <a:ext cx="0" cy="0"/>
          <a:chOff x="0" y="0"/>
          <a:chExt cx="0" cy="0"/>
        </a:xfrm>
      </p:grpSpPr>
      <p:sp>
        <p:nvSpPr>
          <p:cNvPr id="169" name="Google Shape;169;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0" name="Shape 170"/>
        <p:cNvGrpSpPr/>
        <p:nvPr/>
      </p:nvGrpSpPr>
      <p:grpSpPr>
        <a:xfrm>
          <a:off x="0" y="0"/>
          <a:ext cx="0" cy="0"/>
          <a:chOff x="0" y="0"/>
          <a:chExt cx="0" cy="0"/>
        </a:xfrm>
      </p:grpSpPr>
      <p:sp>
        <p:nvSpPr>
          <p:cNvPr id="171" name="Google Shape;171;p37"/>
          <p:cNvSpPr txBox="1"/>
          <p:nvPr>
            <p:ph type="title"/>
          </p:nvPr>
        </p:nvSpPr>
        <p:spPr>
          <a:xfrm>
            <a:off x="856060" y="457200"/>
            <a:ext cx="7429500" cy="1428900"/>
          </a:xfrm>
          <a:prstGeom prst="rect">
            <a:avLst/>
          </a:prstGeom>
          <a:noFill/>
          <a:ln>
            <a:noFill/>
          </a:ln>
        </p:spPr>
        <p:txBody>
          <a:bodyPr anchorCtr="0" anchor="ctr" bIns="34275" lIns="68575" spcFirstLastPara="1" rIns="68575" wrap="square" tIns="34275">
            <a:normAutofit/>
          </a:bodyPr>
          <a:lstStyle>
            <a:lvl1pPr lvl="0" algn="l">
              <a:spcBef>
                <a:spcPts val="0"/>
              </a:spcBef>
              <a:spcAft>
                <a:spcPts val="0"/>
              </a:spcAft>
              <a:buClr>
                <a:schemeClr val="lt1"/>
              </a:buClr>
              <a:buSzPts val="1400"/>
              <a:buNone/>
              <a:defRPr/>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spcBef>
                <a:spcPts val="0"/>
              </a:spcBef>
              <a:spcAft>
                <a:spcPts val="0"/>
              </a:spcAft>
              <a:buSzPts val="2800"/>
              <a:buNone/>
              <a:defRPr/>
            </a:lvl6pPr>
            <a:lvl7pPr lvl="6" algn="l">
              <a:spcBef>
                <a:spcPts val="0"/>
              </a:spcBef>
              <a:spcAft>
                <a:spcPts val="0"/>
              </a:spcAft>
              <a:buSzPts val="2800"/>
              <a:buNone/>
              <a:defRPr/>
            </a:lvl7pPr>
            <a:lvl8pPr lvl="7" algn="l">
              <a:spcBef>
                <a:spcPts val="0"/>
              </a:spcBef>
              <a:spcAft>
                <a:spcPts val="0"/>
              </a:spcAft>
              <a:buSzPts val="2800"/>
              <a:buNone/>
              <a:defRPr/>
            </a:lvl8pPr>
            <a:lvl9pPr lvl="8" algn="l">
              <a:spcBef>
                <a:spcPts val="0"/>
              </a:spcBef>
              <a:spcAft>
                <a:spcPts val="0"/>
              </a:spcAft>
              <a:buSzPts val="2800"/>
              <a:buNone/>
              <a:defRPr/>
            </a:lvl9pPr>
          </a:lstStyle>
          <a:p/>
        </p:txBody>
      </p:sp>
      <p:sp>
        <p:nvSpPr>
          <p:cNvPr id="172" name="Google Shape;172;p37"/>
          <p:cNvSpPr txBox="1"/>
          <p:nvPr>
            <p:ph idx="1" type="body"/>
          </p:nvPr>
        </p:nvSpPr>
        <p:spPr>
          <a:xfrm>
            <a:off x="856060" y="2000251"/>
            <a:ext cx="7429500" cy="2343300"/>
          </a:xfrm>
          <a:prstGeom prst="rect">
            <a:avLst/>
          </a:prstGeom>
          <a:noFill/>
          <a:ln>
            <a:noFill/>
          </a:ln>
        </p:spPr>
        <p:txBody>
          <a:bodyPr anchorCtr="0" anchor="ctr" bIns="34275" lIns="68575" spcFirstLastPara="1" rIns="68575" wrap="square" tIns="34275">
            <a:normAutofit/>
          </a:bodyPr>
          <a:lstStyle>
            <a:lvl1pPr indent="-317500" lvl="0" marL="457200" algn="l">
              <a:spcBef>
                <a:spcPts val="300"/>
              </a:spcBef>
              <a:spcAft>
                <a:spcPts val="0"/>
              </a:spcAft>
              <a:buSzPts val="1400"/>
              <a:buChar char="●"/>
              <a:defRPr/>
            </a:lvl1pPr>
            <a:lvl2pPr indent="-317500" lvl="1" marL="914400" algn="l">
              <a:spcBef>
                <a:spcPts val="300"/>
              </a:spcBef>
              <a:spcAft>
                <a:spcPts val="0"/>
              </a:spcAft>
              <a:buSzPts val="1400"/>
              <a:buChar char="○"/>
              <a:defRPr/>
            </a:lvl2pPr>
            <a:lvl3pPr indent="-317500" lvl="2" marL="1371600" algn="l">
              <a:spcBef>
                <a:spcPts val="300"/>
              </a:spcBef>
              <a:spcAft>
                <a:spcPts val="0"/>
              </a:spcAft>
              <a:buSzPts val="1400"/>
              <a:buChar char="■"/>
              <a:defRPr/>
            </a:lvl3pPr>
            <a:lvl4pPr indent="-317500" lvl="3" marL="1828800" algn="l">
              <a:spcBef>
                <a:spcPts val="300"/>
              </a:spcBef>
              <a:spcAft>
                <a:spcPts val="0"/>
              </a:spcAft>
              <a:buSzPts val="1400"/>
              <a:buChar char="●"/>
              <a:defRPr/>
            </a:lvl4pPr>
            <a:lvl5pPr indent="-317500" lvl="4" marL="2286000" algn="l">
              <a:spcBef>
                <a:spcPts val="300"/>
              </a:spcBef>
              <a:spcAft>
                <a:spcPts val="0"/>
              </a:spcAft>
              <a:buSzPts val="1400"/>
              <a:buChar char="○"/>
              <a:defRPr/>
            </a:lvl5pPr>
            <a:lvl6pPr indent="-317500" lvl="5" marL="2743200" algn="l">
              <a:spcBef>
                <a:spcPts val="300"/>
              </a:spcBef>
              <a:spcAft>
                <a:spcPts val="0"/>
              </a:spcAft>
              <a:buSzPts val="1400"/>
              <a:buChar char="■"/>
              <a:defRPr/>
            </a:lvl6pPr>
            <a:lvl7pPr indent="-317500" lvl="6" marL="3200400" algn="l">
              <a:spcBef>
                <a:spcPts val="300"/>
              </a:spcBef>
              <a:spcAft>
                <a:spcPts val="0"/>
              </a:spcAft>
              <a:buSzPts val="1400"/>
              <a:buChar char="●"/>
              <a:defRPr/>
            </a:lvl7pPr>
            <a:lvl8pPr indent="-317500" lvl="7" marL="3657600" algn="l">
              <a:spcBef>
                <a:spcPts val="300"/>
              </a:spcBef>
              <a:spcAft>
                <a:spcPts val="0"/>
              </a:spcAft>
              <a:buSzPts val="1400"/>
              <a:buChar char="○"/>
              <a:defRPr/>
            </a:lvl8pPr>
            <a:lvl9pPr indent="-317500" lvl="8" marL="4114800" algn="l">
              <a:spcBef>
                <a:spcPts val="300"/>
              </a:spcBef>
              <a:spcAft>
                <a:spcPts val="300"/>
              </a:spcAft>
              <a:buSzPts val="1400"/>
              <a:buChar char="■"/>
              <a:defRPr/>
            </a:lvl9pPr>
          </a:lstStyle>
          <a:p/>
        </p:txBody>
      </p:sp>
      <p:sp>
        <p:nvSpPr>
          <p:cNvPr id="173" name="Google Shape;173;p37"/>
          <p:cNvSpPr txBox="1"/>
          <p:nvPr>
            <p:ph idx="10" type="dt"/>
          </p:nvPr>
        </p:nvSpPr>
        <p:spPr>
          <a:xfrm>
            <a:off x="6628209" y="4412458"/>
            <a:ext cx="1200300" cy="2739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174" name="Google Shape;174;p37"/>
          <p:cNvSpPr txBox="1"/>
          <p:nvPr>
            <p:ph idx="11" type="ftr"/>
          </p:nvPr>
        </p:nvSpPr>
        <p:spPr>
          <a:xfrm>
            <a:off x="856059" y="4412458"/>
            <a:ext cx="56580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175" name="Google Shape;175;p37"/>
          <p:cNvSpPr txBox="1"/>
          <p:nvPr>
            <p:ph idx="12" type="sldNum"/>
          </p:nvPr>
        </p:nvSpPr>
        <p:spPr>
          <a:xfrm>
            <a:off x="7885511" y="4412458"/>
            <a:ext cx="413400" cy="273900"/>
          </a:xfrm>
          <a:prstGeom prst="rect">
            <a:avLst/>
          </a:prstGeom>
          <a:noFill/>
          <a:ln>
            <a:noFill/>
          </a:ln>
        </p:spPr>
        <p:txBody>
          <a:bodyPr anchorCtr="0" anchor="ctr" bIns="34275" lIns="68575" spcFirstLastPara="1" rIns="68575" wrap="square" tIns="34275">
            <a:norm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3" Type="http://schemas.openxmlformats.org/officeDocument/2006/relationships/theme" Target="../theme/theme4.xml"/><Relationship Id="rId12" Type="http://schemas.openxmlformats.org/officeDocument/2006/relationships/slideLayout" Target="../slideLayouts/slideLayout34.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405473"/>
        </a:solidFill>
      </p:bgPr>
    </p:bg>
    <p:spTree>
      <p:nvGrpSpPr>
        <p:cNvPr id="125" name="Shape 125"/>
        <p:cNvGrpSpPr/>
        <p:nvPr/>
      </p:nvGrpSpPr>
      <p:grpSpPr>
        <a:xfrm>
          <a:off x="0" y="0"/>
          <a:ext cx="0" cy="0"/>
          <a:chOff x="0" y="0"/>
          <a:chExt cx="0" cy="0"/>
        </a:xfrm>
      </p:grpSpPr>
      <p:sp>
        <p:nvSpPr>
          <p:cNvPr id="126" name="Google Shape;126;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127" name="Google Shape;127;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128" name="Google Shape;128;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4.png"/><Relationship Id="rId7"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xml"/><Relationship Id="rId3" Type="http://schemas.openxmlformats.org/officeDocument/2006/relationships/image" Target="../media/image11.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 Id="rId3" Type="http://schemas.openxmlformats.org/officeDocument/2006/relationships/image" Target="../media/image11.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xml"/><Relationship Id="rId3" Type="http://schemas.openxmlformats.org/officeDocument/2006/relationships/image" Target="../media/image11.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 Id="rId3" Type="http://schemas.openxmlformats.org/officeDocument/2006/relationships/image" Target="../media/image20.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 Id="rId3" Type="http://schemas.openxmlformats.org/officeDocument/2006/relationships/image" Target="../media/image16.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 Id="rId3" Type="http://schemas.openxmlformats.org/officeDocument/2006/relationships/image" Target="../media/image23.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 Id="rId3" Type="http://schemas.openxmlformats.org/officeDocument/2006/relationships/image" Target="../media/image17.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2.xml"/><Relationship Id="rId3" Type="http://schemas.openxmlformats.org/officeDocument/2006/relationships/image" Target="../media/image17.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3.xml"/><Relationship Id="rId3" Type="http://schemas.openxmlformats.org/officeDocument/2006/relationships/image" Target="../media/image1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4.xml"/><Relationship Id="rId3" Type="http://schemas.openxmlformats.org/officeDocument/2006/relationships/image" Target="../media/image2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 Id="rId3" Type="http://schemas.openxmlformats.org/officeDocument/2006/relationships/image" Target="../media/image2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 Id="rId3" Type="http://schemas.openxmlformats.org/officeDocument/2006/relationships/image" Target="../media/image2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7.xml"/><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8.xml"/><Relationship Id="rId3"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9.xml"/><Relationship Id="rId3" Type="http://schemas.openxmlformats.org/officeDocument/2006/relationships/image" Target="../media/image25.png"/><Relationship Id="rId4" Type="http://schemas.openxmlformats.org/officeDocument/2006/relationships/image" Target="../media/image24.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0.xml"/><Relationship Id="rId3" Type="http://schemas.openxmlformats.org/officeDocument/2006/relationships/image" Target="../media/image25.png"/><Relationship Id="rId4" Type="http://schemas.openxmlformats.org/officeDocument/2006/relationships/image" Target="../media/image26.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1.xml"/><Relationship Id="rId3" Type="http://schemas.openxmlformats.org/officeDocument/2006/relationships/image" Target="../media/image25.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2.xml"/><Relationship Id="rId3"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3.xml"/><Relationship Id="rId3"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4.xml"/><Relationship Id="rId3" Type="http://schemas.openxmlformats.org/officeDocument/2006/relationships/image" Target="../media/image30.png"/><Relationship Id="rId4" Type="http://schemas.openxmlformats.org/officeDocument/2006/relationships/image" Target="../media/image27.gif"/><Relationship Id="rId5" Type="http://schemas.openxmlformats.org/officeDocument/2006/relationships/image" Target="../media/image28.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5.xml"/><Relationship Id="rId3"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8.jp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 Id="rId3" Type="http://schemas.openxmlformats.org/officeDocument/2006/relationships/image" Target="../media/image8.jp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8"/>
          <p:cNvSpPr txBox="1"/>
          <p:nvPr/>
        </p:nvSpPr>
        <p:spPr>
          <a:xfrm>
            <a:off x="1298850" y="225125"/>
            <a:ext cx="6546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CCCCCC"/>
                </a:solidFill>
              </a:rPr>
              <a:t>Storm Mode Exercise</a:t>
            </a:r>
            <a:endParaRPr b="1" sz="3000">
              <a:solidFill>
                <a:srgbClr val="CCCCCC"/>
              </a:solidFill>
            </a:endParaRPr>
          </a:p>
        </p:txBody>
      </p:sp>
      <p:pic>
        <p:nvPicPr>
          <p:cNvPr id="181" name="Google Shape;181;p38"/>
          <p:cNvPicPr preferRelativeResize="0"/>
          <p:nvPr/>
        </p:nvPicPr>
        <p:blipFill>
          <a:blip r:embed="rId3">
            <a:alphaModFix/>
          </a:blip>
          <a:stretch>
            <a:fillRect/>
          </a:stretch>
        </p:blipFill>
        <p:spPr>
          <a:xfrm>
            <a:off x="574301" y="1257062"/>
            <a:ext cx="2441176" cy="1372625"/>
          </a:xfrm>
          <a:prstGeom prst="rect">
            <a:avLst/>
          </a:prstGeom>
          <a:noFill/>
          <a:ln>
            <a:noFill/>
          </a:ln>
        </p:spPr>
      </p:pic>
      <p:pic>
        <p:nvPicPr>
          <p:cNvPr id="182" name="Google Shape;182;p38"/>
          <p:cNvPicPr preferRelativeResize="0"/>
          <p:nvPr/>
        </p:nvPicPr>
        <p:blipFill rotWithShape="1">
          <a:blip r:embed="rId4">
            <a:alphaModFix/>
          </a:blip>
          <a:srcRect b="0" l="0" r="25205" t="0"/>
          <a:stretch/>
        </p:blipFill>
        <p:spPr>
          <a:xfrm>
            <a:off x="6454949" y="1451388"/>
            <a:ext cx="2393524" cy="3026100"/>
          </a:xfrm>
          <a:prstGeom prst="rect">
            <a:avLst/>
          </a:prstGeom>
          <a:noFill/>
          <a:ln>
            <a:noFill/>
          </a:ln>
        </p:spPr>
      </p:pic>
      <p:pic>
        <p:nvPicPr>
          <p:cNvPr id="183" name="Google Shape;183;p38"/>
          <p:cNvPicPr preferRelativeResize="0"/>
          <p:nvPr/>
        </p:nvPicPr>
        <p:blipFill>
          <a:blip r:embed="rId5">
            <a:alphaModFix/>
          </a:blip>
          <a:stretch>
            <a:fillRect/>
          </a:stretch>
        </p:blipFill>
        <p:spPr>
          <a:xfrm>
            <a:off x="230837" y="3015088"/>
            <a:ext cx="3251301" cy="1777475"/>
          </a:xfrm>
          <a:prstGeom prst="rect">
            <a:avLst/>
          </a:prstGeom>
          <a:noFill/>
          <a:ln>
            <a:noFill/>
          </a:ln>
        </p:spPr>
      </p:pic>
      <p:pic>
        <p:nvPicPr>
          <p:cNvPr id="184" name="Google Shape;184;p38"/>
          <p:cNvPicPr preferRelativeResize="0"/>
          <p:nvPr/>
        </p:nvPicPr>
        <p:blipFill>
          <a:blip r:embed="rId6">
            <a:alphaModFix/>
          </a:blip>
          <a:stretch>
            <a:fillRect/>
          </a:stretch>
        </p:blipFill>
        <p:spPr>
          <a:xfrm>
            <a:off x="3526524" y="1069245"/>
            <a:ext cx="2827801" cy="1742599"/>
          </a:xfrm>
          <a:prstGeom prst="rect">
            <a:avLst/>
          </a:prstGeom>
          <a:noFill/>
          <a:ln cap="flat" cmpd="sng" w="19050">
            <a:solidFill>
              <a:srgbClr val="595959"/>
            </a:solidFill>
            <a:prstDash val="solid"/>
            <a:round/>
            <a:headEnd len="sm" w="sm" type="none"/>
            <a:tailEnd len="sm" w="sm" type="none"/>
          </a:ln>
        </p:spPr>
      </p:pic>
      <p:pic>
        <p:nvPicPr>
          <p:cNvPr id="185" name="Google Shape;185;p38"/>
          <p:cNvPicPr preferRelativeResize="0"/>
          <p:nvPr/>
        </p:nvPicPr>
        <p:blipFill rotWithShape="1">
          <a:blip r:embed="rId7">
            <a:alphaModFix/>
          </a:blip>
          <a:srcRect b="0" l="0" r="0" t="0"/>
          <a:stretch/>
        </p:blipFill>
        <p:spPr>
          <a:xfrm>
            <a:off x="3844825" y="2953284"/>
            <a:ext cx="2191200" cy="1901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id="312" name="Google Shape;312;p47"/>
          <p:cNvPicPr preferRelativeResize="0"/>
          <p:nvPr/>
        </p:nvPicPr>
        <p:blipFill>
          <a:blip r:embed="rId3">
            <a:alphaModFix/>
          </a:blip>
          <a:stretch>
            <a:fillRect/>
          </a:stretch>
        </p:blipFill>
        <p:spPr>
          <a:xfrm>
            <a:off x="533400" y="0"/>
            <a:ext cx="8156875" cy="5143500"/>
          </a:xfrm>
          <a:prstGeom prst="rect">
            <a:avLst/>
          </a:prstGeom>
          <a:noFill/>
          <a:ln>
            <a:noFill/>
          </a:ln>
        </p:spPr>
      </p:pic>
      <p:sp>
        <p:nvSpPr>
          <p:cNvPr id="313" name="Google Shape;313;p47"/>
          <p:cNvSpPr/>
          <p:nvPr/>
        </p:nvSpPr>
        <p:spPr>
          <a:xfrm>
            <a:off x="1690769" y="1446206"/>
            <a:ext cx="5729725" cy="2539125"/>
          </a:xfrm>
          <a:custGeom>
            <a:rect b="b" l="l" r="r" t="t"/>
            <a:pathLst>
              <a:path extrusionOk="0" h="101565" w="229189">
                <a:moveTo>
                  <a:pt x="11571" y="98700"/>
                </a:moveTo>
                <a:cubicBezTo>
                  <a:pt x="7962" y="97153"/>
                  <a:pt x="7188" y="94524"/>
                  <a:pt x="5693" y="91894"/>
                </a:cubicBezTo>
                <a:cubicBezTo>
                  <a:pt x="4198" y="89264"/>
                  <a:pt x="3527" y="86943"/>
                  <a:pt x="2599" y="82921"/>
                </a:cubicBezTo>
                <a:cubicBezTo>
                  <a:pt x="1671" y="78899"/>
                  <a:pt x="-546" y="71990"/>
                  <a:pt x="124" y="67762"/>
                </a:cubicBezTo>
                <a:cubicBezTo>
                  <a:pt x="794" y="63534"/>
                  <a:pt x="640" y="61316"/>
                  <a:pt x="6621" y="57552"/>
                </a:cubicBezTo>
                <a:cubicBezTo>
                  <a:pt x="12602" y="53788"/>
                  <a:pt x="29103" y="50024"/>
                  <a:pt x="36012" y="45177"/>
                </a:cubicBezTo>
                <a:cubicBezTo>
                  <a:pt x="42922" y="40330"/>
                  <a:pt x="46015" y="33369"/>
                  <a:pt x="48078" y="28470"/>
                </a:cubicBezTo>
                <a:cubicBezTo>
                  <a:pt x="50141" y="23571"/>
                  <a:pt x="47976" y="19137"/>
                  <a:pt x="48388" y="15785"/>
                </a:cubicBezTo>
                <a:cubicBezTo>
                  <a:pt x="48801" y="12433"/>
                  <a:pt x="48181" y="9752"/>
                  <a:pt x="50553" y="8360"/>
                </a:cubicBezTo>
                <a:cubicBezTo>
                  <a:pt x="52925" y="6968"/>
                  <a:pt x="58545" y="5215"/>
                  <a:pt x="62619" y="7432"/>
                </a:cubicBezTo>
                <a:cubicBezTo>
                  <a:pt x="66693" y="9649"/>
                  <a:pt x="69375" y="19498"/>
                  <a:pt x="74995" y="21664"/>
                </a:cubicBezTo>
                <a:cubicBezTo>
                  <a:pt x="80616" y="23830"/>
                  <a:pt x="89897" y="20684"/>
                  <a:pt x="96342" y="20426"/>
                </a:cubicBezTo>
                <a:cubicBezTo>
                  <a:pt x="102788" y="20168"/>
                  <a:pt x="105573" y="19498"/>
                  <a:pt x="113668" y="20117"/>
                </a:cubicBezTo>
                <a:cubicBezTo>
                  <a:pt x="121764" y="20736"/>
                  <a:pt x="136871" y="23624"/>
                  <a:pt x="144915" y="24139"/>
                </a:cubicBezTo>
                <a:cubicBezTo>
                  <a:pt x="152959" y="24655"/>
                  <a:pt x="157085" y="25685"/>
                  <a:pt x="161932" y="23210"/>
                </a:cubicBezTo>
                <a:cubicBezTo>
                  <a:pt x="166779" y="20735"/>
                  <a:pt x="169769" y="13155"/>
                  <a:pt x="173997" y="9288"/>
                </a:cubicBezTo>
                <a:cubicBezTo>
                  <a:pt x="178225" y="5421"/>
                  <a:pt x="180752" y="213"/>
                  <a:pt x="187301" y="7"/>
                </a:cubicBezTo>
                <a:cubicBezTo>
                  <a:pt x="193850" y="-199"/>
                  <a:pt x="207205" y="4339"/>
                  <a:pt x="213289" y="8051"/>
                </a:cubicBezTo>
                <a:cubicBezTo>
                  <a:pt x="219374" y="11764"/>
                  <a:pt x="221539" y="16713"/>
                  <a:pt x="223808" y="22282"/>
                </a:cubicBezTo>
                <a:cubicBezTo>
                  <a:pt x="226077" y="27851"/>
                  <a:pt x="232626" y="34194"/>
                  <a:pt x="226902" y="41464"/>
                </a:cubicBezTo>
                <a:cubicBezTo>
                  <a:pt x="221179" y="48735"/>
                  <a:pt x="202100" y="60336"/>
                  <a:pt x="189467" y="65905"/>
                </a:cubicBezTo>
                <a:cubicBezTo>
                  <a:pt x="176834" y="71474"/>
                  <a:pt x="164304" y="73486"/>
                  <a:pt x="151103" y="74878"/>
                </a:cubicBezTo>
                <a:cubicBezTo>
                  <a:pt x="137903" y="76270"/>
                  <a:pt x="118824" y="72454"/>
                  <a:pt x="110264" y="74259"/>
                </a:cubicBezTo>
                <a:cubicBezTo>
                  <a:pt x="101704" y="76064"/>
                  <a:pt x="103922" y="81839"/>
                  <a:pt x="99745" y="85706"/>
                </a:cubicBezTo>
                <a:cubicBezTo>
                  <a:pt x="95568" y="89573"/>
                  <a:pt x="92835" y="94884"/>
                  <a:pt x="85204" y="97462"/>
                </a:cubicBezTo>
                <a:cubicBezTo>
                  <a:pt x="77573" y="100040"/>
                  <a:pt x="63599" y="100556"/>
                  <a:pt x="53957" y="101175"/>
                </a:cubicBezTo>
                <a:cubicBezTo>
                  <a:pt x="44315" y="101794"/>
                  <a:pt x="34414" y="101588"/>
                  <a:pt x="27350" y="101175"/>
                </a:cubicBezTo>
                <a:cubicBezTo>
                  <a:pt x="20286" y="100763"/>
                  <a:pt x="15181" y="100247"/>
                  <a:pt x="11571" y="98700"/>
                </a:cubicBezTo>
                <a:close/>
              </a:path>
            </a:pathLst>
          </a:custGeom>
          <a:solidFill>
            <a:srgbClr val="38761D">
              <a:alpha val="20130"/>
            </a:srgbClr>
          </a:solidFill>
          <a:ln cap="flat" cmpd="sng" w="9525">
            <a:solidFill>
              <a:srgbClr val="38761D"/>
            </a:solidFill>
            <a:prstDash val="solid"/>
            <a:round/>
            <a:headEnd len="med" w="med" type="none"/>
            <a:tailEnd len="med" w="med" type="none"/>
          </a:ln>
        </p:spPr>
      </p:sp>
      <p:sp>
        <p:nvSpPr>
          <p:cNvPr id="314" name="Google Shape;314;p47"/>
          <p:cNvSpPr/>
          <p:nvPr/>
        </p:nvSpPr>
        <p:spPr>
          <a:xfrm>
            <a:off x="2867025" y="247500"/>
            <a:ext cx="4411225" cy="1786500"/>
          </a:xfrm>
          <a:custGeom>
            <a:rect b="b" l="l" r="r" t="t"/>
            <a:pathLst>
              <a:path extrusionOk="0" h="71460" w="176449">
                <a:moveTo>
                  <a:pt x="0" y="47631"/>
                </a:moveTo>
                <a:cubicBezTo>
                  <a:pt x="2543" y="48407"/>
                  <a:pt x="10293" y="48829"/>
                  <a:pt x="15260" y="52286"/>
                </a:cubicBezTo>
                <a:cubicBezTo>
                  <a:pt x="20227" y="55743"/>
                  <a:pt x="22892" y="66208"/>
                  <a:pt x="29801" y="68374"/>
                </a:cubicBezTo>
                <a:cubicBezTo>
                  <a:pt x="36711" y="70540"/>
                  <a:pt x="47642" y="65280"/>
                  <a:pt x="56717" y="65280"/>
                </a:cubicBezTo>
                <a:cubicBezTo>
                  <a:pt x="65792" y="65280"/>
                  <a:pt x="75436" y="67394"/>
                  <a:pt x="84253" y="68374"/>
                </a:cubicBezTo>
                <a:cubicBezTo>
                  <a:pt x="93071" y="69354"/>
                  <a:pt x="103503" y="72424"/>
                  <a:pt x="109622" y="71158"/>
                </a:cubicBezTo>
                <a:cubicBezTo>
                  <a:pt x="115741" y="69892"/>
                  <a:pt x="117680" y="64284"/>
                  <a:pt x="120968" y="60776"/>
                </a:cubicBezTo>
                <a:cubicBezTo>
                  <a:pt x="124256" y="57268"/>
                  <a:pt x="125157" y="54153"/>
                  <a:pt x="129350" y="50108"/>
                </a:cubicBezTo>
                <a:cubicBezTo>
                  <a:pt x="133544" y="46063"/>
                  <a:pt x="141167" y="40064"/>
                  <a:pt x="146129" y="36508"/>
                </a:cubicBezTo>
                <a:cubicBezTo>
                  <a:pt x="151091" y="32952"/>
                  <a:pt x="155153" y="32589"/>
                  <a:pt x="159123" y="28773"/>
                </a:cubicBezTo>
                <a:cubicBezTo>
                  <a:pt x="163094" y="24957"/>
                  <a:pt x="167064" y="18409"/>
                  <a:pt x="169952" y="13613"/>
                </a:cubicBezTo>
                <a:cubicBezTo>
                  <a:pt x="172840" y="8818"/>
                  <a:pt x="175366" y="2269"/>
                  <a:pt x="176449" y="0"/>
                </a:cubicBezTo>
              </a:path>
            </a:pathLst>
          </a:custGeom>
          <a:noFill/>
          <a:ln cap="flat" cmpd="sng" w="76200">
            <a:solidFill>
              <a:srgbClr val="980000"/>
            </a:solidFill>
            <a:prstDash val="solid"/>
            <a:round/>
            <a:headEnd len="med" w="med" type="none"/>
            <a:tailEnd len="med" w="med" type="none"/>
          </a:ln>
        </p:spPr>
      </p:sp>
      <p:sp>
        <p:nvSpPr>
          <p:cNvPr id="315" name="Google Shape;315;p47"/>
          <p:cNvSpPr/>
          <p:nvPr/>
        </p:nvSpPr>
        <p:spPr>
          <a:xfrm>
            <a:off x="609600" y="1778857"/>
            <a:ext cx="6777050" cy="2502650"/>
          </a:xfrm>
          <a:custGeom>
            <a:rect b="b" l="l" r="r" t="t"/>
            <a:pathLst>
              <a:path extrusionOk="0" h="100106" w="271082">
                <a:moveTo>
                  <a:pt x="0" y="100106"/>
                </a:moveTo>
                <a:cubicBezTo>
                  <a:pt x="2254" y="98392"/>
                  <a:pt x="9621" y="95756"/>
                  <a:pt x="13526" y="89819"/>
                </a:cubicBezTo>
                <a:cubicBezTo>
                  <a:pt x="17431" y="83882"/>
                  <a:pt x="19971" y="69721"/>
                  <a:pt x="23432" y="64482"/>
                </a:cubicBezTo>
                <a:cubicBezTo>
                  <a:pt x="26893" y="59243"/>
                  <a:pt x="30607" y="61625"/>
                  <a:pt x="34290" y="58386"/>
                </a:cubicBezTo>
                <a:cubicBezTo>
                  <a:pt x="37973" y="55148"/>
                  <a:pt x="42355" y="47782"/>
                  <a:pt x="45530" y="45051"/>
                </a:cubicBezTo>
                <a:cubicBezTo>
                  <a:pt x="48705" y="42321"/>
                  <a:pt x="47943" y="44511"/>
                  <a:pt x="53340" y="42003"/>
                </a:cubicBezTo>
                <a:cubicBezTo>
                  <a:pt x="58738" y="39495"/>
                  <a:pt x="71279" y="35114"/>
                  <a:pt x="77915" y="30002"/>
                </a:cubicBezTo>
                <a:cubicBezTo>
                  <a:pt x="84551" y="24890"/>
                  <a:pt x="90107" y="15175"/>
                  <a:pt x="93155" y="11333"/>
                </a:cubicBezTo>
                <a:cubicBezTo>
                  <a:pt x="96203" y="7491"/>
                  <a:pt x="94139" y="6792"/>
                  <a:pt x="96203" y="6951"/>
                </a:cubicBezTo>
                <a:cubicBezTo>
                  <a:pt x="98267" y="7110"/>
                  <a:pt x="102711" y="9840"/>
                  <a:pt x="105537" y="12285"/>
                </a:cubicBezTo>
                <a:cubicBezTo>
                  <a:pt x="108363" y="14730"/>
                  <a:pt x="110236" y="19937"/>
                  <a:pt x="113157" y="21620"/>
                </a:cubicBezTo>
                <a:cubicBezTo>
                  <a:pt x="116078" y="23303"/>
                  <a:pt x="119983" y="23557"/>
                  <a:pt x="123063" y="22382"/>
                </a:cubicBezTo>
                <a:cubicBezTo>
                  <a:pt x="126143" y="21207"/>
                  <a:pt x="127890" y="15555"/>
                  <a:pt x="131636" y="14571"/>
                </a:cubicBezTo>
                <a:cubicBezTo>
                  <a:pt x="135383" y="13587"/>
                  <a:pt x="141319" y="15492"/>
                  <a:pt x="145542" y="16476"/>
                </a:cubicBezTo>
                <a:cubicBezTo>
                  <a:pt x="149765" y="17460"/>
                  <a:pt x="154400" y="18572"/>
                  <a:pt x="156972" y="20477"/>
                </a:cubicBezTo>
                <a:cubicBezTo>
                  <a:pt x="159544" y="22382"/>
                  <a:pt x="157862" y="26065"/>
                  <a:pt x="160973" y="27906"/>
                </a:cubicBezTo>
                <a:cubicBezTo>
                  <a:pt x="164085" y="29748"/>
                  <a:pt x="170942" y="30256"/>
                  <a:pt x="175641" y="31526"/>
                </a:cubicBezTo>
                <a:cubicBezTo>
                  <a:pt x="180340" y="32796"/>
                  <a:pt x="183643" y="33875"/>
                  <a:pt x="189167" y="35526"/>
                </a:cubicBezTo>
                <a:cubicBezTo>
                  <a:pt x="194692" y="37177"/>
                  <a:pt x="202724" y="41115"/>
                  <a:pt x="208788" y="41432"/>
                </a:cubicBezTo>
                <a:cubicBezTo>
                  <a:pt x="214852" y="41750"/>
                  <a:pt x="221266" y="38923"/>
                  <a:pt x="225552" y="37431"/>
                </a:cubicBezTo>
                <a:cubicBezTo>
                  <a:pt x="229838" y="35939"/>
                  <a:pt x="232728" y="34828"/>
                  <a:pt x="234506" y="32478"/>
                </a:cubicBezTo>
                <a:cubicBezTo>
                  <a:pt x="236284" y="30129"/>
                  <a:pt x="235903" y="26763"/>
                  <a:pt x="236220" y="23334"/>
                </a:cubicBezTo>
                <a:cubicBezTo>
                  <a:pt x="236538" y="19905"/>
                  <a:pt x="234982" y="15746"/>
                  <a:pt x="236411" y="11904"/>
                </a:cubicBezTo>
                <a:cubicBezTo>
                  <a:pt x="237840" y="8062"/>
                  <a:pt x="242602" y="1459"/>
                  <a:pt x="244793" y="284"/>
                </a:cubicBezTo>
                <a:cubicBezTo>
                  <a:pt x="246984" y="-891"/>
                  <a:pt x="248190" y="2030"/>
                  <a:pt x="249555" y="4856"/>
                </a:cubicBezTo>
                <a:cubicBezTo>
                  <a:pt x="250920" y="7682"/>
                  <a:pt x="252317" y="13111"/>
                  <a:pt x="252984" y="17238"/>
                </a:cubicBezTo>
                <a:cubicBezTo>
                  <a:pt x="253651" y="21366"/>
                  <a:pt x="252254" y="26700"/>
                  <a:pt x="253556" y="29621"/>
                </a:cubicBezTo>
                <a:cubicBezTo>
                  <a:pt x="254858" y="32542"/>
                  <a:pt x="257874" y="33843"/>
                  <a:pt x="260795" y="34764"/>
                </a:cubicBezTo>
                <a:cubicBezTo>
                  <a:pt x="263716" y="35685"/>
                  <a:pt x="269368" y="35082"/>
                  <a:pt x="271082" y="35145"/>
                </a:cubicBezTo>
              </a:path>
            </a:pathLst>
          </a:custGeom>
          <a:noFill/>
          <a:ln cap="flat" cmpd="sng" w="9525">
            <a:solidFill>
              <a:srgbClr val="FF00FF"/>
            </a:solidFill>
            <a:prstDash val="solid"/>
            <a:round/>
            <a:headEnd len="med" w="med" type="none"/>
            <a:tailEnd len="med" w="med" type="none"/>
          </a:ln>
        </p:spPr>
      </p:sp>
      <p:sp>
        <p:nvSpPr>
          <p:cNvPr id="316" name="Google Shape;316;p47"/>
          <p:cNvSpPr txBox="1"/>
          <p:nvPr/>
        </p:nvSpPr>
        <p:spPr>
          <a:xfrm>
            <a:off x="7300925" y="2471750"/>
            <a:ext cx="54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FF"/>
                </a:solidFill>
              </a:rPr>
              <a:t>70 F</a:t>
            </a:r>
            <a:endParaRPr>
              <a:solidFill>
                <a:srgbClr val="FF00FF"/>
              </a:solidFill>
            </a:endParaRPr>
          </a:p>
        </p:txBody>
      </p:sp>
      <p:sp>
        <p:nvSpPr>
          <p:cNvPr id="317" name="Google Shape;317;p47"/>
          <p:cNvSpPr txBox="1"/>
          <p:nvPr/>
        </p:nvSpPr>
        <p:spPr>
          <a:xfrm>
            <a:off x="7129475" y="4835813"/>
            <a:ext cx="54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00FF"/>
                </a:solidFill>
              </a:rPr>
              <a:t>75 F</a:t>
            </a:r>
            <a:endParaRPr>
              <a:solidFill>
                <a:srgbClr val="9900FF"/>
              </a:solidFill>
            </a:endParaRPr>
          </a:p>
        </p:txBody>
      </p:sp>
      <p:sp>
        <p:nvSpPr>
          <p:cNvPr id="318" name="Google Shape;318;p47"/>
          <p:cNvSpPr/>
          <p:nvPr/>
        </p:nvSpPr>
        <p:spPr>
          <a:xfrm>
            <a:off x="609600" y="990872"/>
            <a:ext cx="6919925" cy="1290750"/>
          </a:xfrm>
          <a:custGeom>
            <a:rect b="b" l="l" r="r" t="t"/>
            <a:pathLst>
              <a:path extrusionOk="0" h="51630" w="276797">
                <a:moveTo>
                  <a:pt x="0" y="40185"/>
                </a:moveTo>
                <a:cubicBezTo>
                  <a:pt x="1746" y="40185"/>
                  <a:pt x="6382" y="39899"/>
                  <a:pt x="10478" y="40185"/>
                </a:cubicBezTo>
                <a:cubicBezTo>
                  <a:pt x="14574" y="40471"/>
                  <a:pt x="20829" y="40534"/>
                  <a:pt x="24575" y="41899"/>
                </a:cubicBezTo>
                <a:cubicBezTo>
                  <a:pt x="28322" y="43264"/>
                  <a:pt x="29147" y="47900"/>
                  <a:pt x="32957" y="48376"/>
                </a:cubicBezTo>
                <a:cubicBezTo>
                  <a:pt x="36767" y="48852"/>
                  <a:pt x="43435" y="44757"/>
                  <a:pt x="47435" y="44757"/>
                </a:cubicBezTo>
                <a:cubicBezTo>
                  <a:pt x="51436" y="44757"/>
                  <a:pt x="53658" y="47233"/>
                  <a:pt x="56960" y="48376"/>
                </a:cubicBezTo>
                <a:cubicBezTo>
                  <a:pt x="60262" y="49519"/>
                  <a:pt x="63247" y="51837"/>
                  <a:pt x="67247" y="51615"/>
                </a:cubicBezTo>
                <a:cubicBezTo>
                  <a:pt x="71248" y="51393"/>
                  <a:pt x="78328" y="49393"/>
                  <a:pt x="80963" y="47043"/>
                </a:cubicBezTo>
                <a:cubicBezTo>
                  <a:pt x="83598" y="44694"/>
                  <a:pt x="83661" y="39328"/>
                  <a:pt x="83058" y="37518"/>
                </a:cubicBezTo>
                <a:cubicBezTo>
                  <a:pt x="82455" y="35708"/>
                  <a:pt x="79883" y="37168"/>
                  <a:pt x="77343" y="36184"/>
                </a:cubicBezTo>
                <a:cubicBezTo>
                  <a:pt x="74803" y="35200"/>
                  <a:pt x="69215" y="33866"/>
                  <a:pt x="67818" y="31612"/>
                </a:cubicBezTo>
                <a:cubicBezTo>
                  <a:pt x="66421" y="29358"/>
                  <a:pt x="66231" y="25294"/>
                  <a:pt x="68961" y="22659"/>
                </a:cubicBezTo>
                <a:cubicBezTo>
                  <a:pt x="71692" y="20024"/>
                  <a:pt x="79121" y="16246"/>
                  <a:pt x="84201" y="15801"/>
                </a:cubicBezTo>
                <a:cubicBezTo>
                  <a:pt x="89281" y="15357"/>
                  <a:pt x="95155" y="17325"/>
                  <a:pt x="99441" y="19992"/>
                </a:cubicBezTo>
                <a:cubicBezTo>
                  <a:pt x="103727" y="22659"/>
                  <a:pt x="107062" y="28501"/>
                  <a:pt x="109919" y="31803"/>
                </a:cubicBezTo>
                <a:cubicBezTo>
                  <a:pt x="112777" y="35105"/>
                  <a:pt x="114427" y="38026"/>
                  <a:pt x="116586" y="39804"/>
                </a:cubicBezTo>
                <a:cubicBezTo>
                  <a:pt x="118745" y="41582"/>
                  <a:pt x="119762" y="42281"/>
                  <a:pt x="122873" y="42471"/>
                </a:cubicBezTo>
                <a:cubicBezTo>
                  <a:pt x="125985" y="42662"/>
                  <a:pt x="131096" y="40757"/>
                  <a:pt x="135255" y="40947"/>
                </a:cubicBezTo>
                <a:cubicBezTo>
                  <a:pt x="139414" y="41138"/>
                  <a:pt x="144272" y="43582"/>
                  <a:pt x="147828" y="43614"/>
                </a:cubicBezTo>
                <a:cubicBezTo>
                  <a:pt x="151384" y="43646"/>
                  <a:pt x="153829" y="41740"/>
                  <a:pt x="156591" y="41137"/>
                </a:cubicBezTo>
                <a:cubicBezTo>
                  <a:pt x="159353" y="40534"/>
                  <a:pt x="161322" y="40185"/>
                  <a:pt x="164402" y="39994"/>
                </a:cubicBezTo>
                <a:cubicBezTo>
                  <a:pt x="167482" y="39804"/>
                  <a:pt x="171800" y="39296"/>
                  <a:pt x="175070" y="39994"/>
                </a:cubicBezTo>
                <a:cubicBezTo>
                  <a:pt x="178340" y="40693"/>
                  <a:pt x="179705" y="44407"/>
                  <a:pt x="184023" y="44185"/>
                </a:cubicBezTo>
                <a:cubicBezTo>
                  <a:pt x="188341" y="43963"/>
                  <a:pt x="196533" y="41582"/>
                  <a:pt x="200978" y="38661"/>
                </a:cubicBezTo>
                <a:cubicBezTo>
                  <a:pt x="205423" y="35740"/>
                  <a:pt x="206597" y="31009"/>
                  <a:pt x="210693" y="26659"/>
                </a:cubicBezTo>
                <a:cubicBezTo>
                  <a:pt x="214789" y="22309"/>
                  <a:pt x="221615" y="16118"/>
                  <a:pt x="225552" y="12562"/>
                </a:cubicBezTo>
                <a:cubicBezTo>
                  <a:pt x="229489" y="9006"/>
                  <a:pt x="230473" y="7165"/>
                  <a:pt x="234315" y="5323"/>
                </a:cubicBezTo>
                <a:cubicBezTo>
                  <a:pt x="238157" y="3482"/>
                  <a:pt x="244349" y="2307"/>
                  <a:pt x="248603" y="1513"/>
                </a:cubicBezTo>
                <a:cubicBezTo>
                  <a:pt x="252858" y="719"/>
                  <a:pt x="257905" y="-836"/>
                  <a:pt x="259842" y="561"/>
                </a:cubicBezTo>
                <a:cubicBezTo>
                  <a:pt x="261779" y="1958"/>
                  <a:pt x="260382" y="7228"/>
                  <a:pt x="260223" y="9895"/>
                </a:cubicBezTo>
                <a:cubicBezTo>
                  <a:pt x="260064" y="12562"/>
                  <a:pt x="258509" y="14309"/>
                  <a:pt x="258890" y="16563"/>
                </a:cubicBezTo>
                <a:cubicBezTo>
                  <a:pt x="259271" y="18817"/>
                  <a:pt x="260445" y="21326"/>
                  <a:pt x="262509" y="23421"/>
                </a:cubicBezTo>
                <a:cubicBezTo>
                  <a:pt x="264573" y="25517"/>
                  <a:pt x="268891" y="27961"/>
                  <a:pt x="271272" y="29136"/>
                </a:cubicBezTo>
                <a:cubicBezTo>
                  <a:pt x="273653" y="30311"/>
                  <a:pt x="275876" y="30247"/>
                  <a:pt x="276797" y="30469"/>
                </a:cubicBezTo>
              </a:path>
            </a:pathLst>
          </a:custGeom>
          <a:noFill/>
          <a:ln cap="flat" cmpd="sng" w="9525">
            <a:solidFill>
              <a:srgbClr val="00FF00"/>
            </a:solidFill>
            <a:prstDash val="solid"/>
            <a:round/>
            <a:headEnd len="med" w="med" type="none"/>
            <a:tailEnd len="med" w="med" type="none"/>
          </a:ln>
        </p:spPr>
      </p:sp>
      <p:sp>
        <p:nvSpPr>
          <p:cNvPr id="319" name="Google Shape;319;p47"/>
          <p:cNvSpPr txBox="1"/>
          <p:nvPr/>
        </p:nvSpPr>
        <p:spPr>
          <a:xfrm>
            <a:off x="2352675" y="1109675"/>
            <a:ext cx="548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rgbClr val="FF0000"/>
                </a:solidFill>
              </a:rPr>
              <a:t>L</a:t>
            </a:r>
            <a:endParaRPr b="1" sz="3600">
              <a:solidFill>
                <a:srgbClr val="FF0000"/>
              </a:solidFill>
            </a:endParaRPr>
          </a:p>
        </p:txBody>
      </p:sp>
      <p:sp>
        <p:nvSpPr>
          <p:cNvPr id="320" name="Google Shape;320;p47"/>
          <p:cNvSpPr txBox="1"/>
          <p:nvPr/>
        </p:nvSpPr>
        <p:spPr>
          <a:xfrm>
            <a:off x="7453325" y="1557350"/>
            <a:ext cx="54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FF00"/>
                </a:solidFill>
              </a:rPr>
              <a:t>65 F</a:t>
            </a:r>
            <a:endParaRPr>
              <a:solidFill>
                <a:srgbClr val="00FF00"/>
              </a:solidFill>
            </a:endParaRPr>
          </a:p>
        </p:txBody>
      </p:sp>
      <p:sp>
        <p:nvSpPr>
          <p:cNvPr id="321" name="Google Shape;321;p47"/>
          <p:cNvSpPr txBox="1"/>
          <p:nvPr/>
        </p:nvSpPr>
        <p:spPr>
          <a:xfrm>
            <a:off x="600075" y="-33325"/>
            <a:ext cx="548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rgbClr val="FF0000"/>
                </a:solidFill>
              </a:rPr>
              <a:t>L</a:t>
            </a:r>
            <a:endParaRPr b="1" sz="3600">
              <a:solidFill>
                <a:srgbClr val="FF0000"/>
              </a:solidFill>
            </a:endParaRPr>
          </a:p>
        </p:txBody>
      </p:sp>
      <p:sp>
        <p:nvSpPr>
          <p:cNvPr id="322" name="Google Shape;322;p47"/>
          <p:cNvSpPr/>
          <p:nvPr/>
        </p:nvSpPr>
        <p:spPr>
          <a:xfrm>
            <a:off x="4176675" y="2389975"/>
            <a:ext cx="232700" cy="525975"/>
          </a:xfrm>
          <a:custGeom>
            <a:rect b="b" l="l" r="r" t="t"/>
            <a:pathLst>
              <a:path extrusionOk="0" h="21039" w="9308">
                <a:moveTo>
                  <a:pt x="0" y="0"/>
                </a:moveTo>
                <a:cubicBezTo>
                  <a:pt x="1083" y="1031"/>
                  <a:pt x="4950" y="3868"/>
                  <a:pt x="6497" y="6188"/>
                </a:cubicBezTo>
                <a:cubicBezTo>
                  <a:pt x="8044" y="8509"/>
                  <a:pt x="9179" y="11448"/>
                  <a:pt x="9282" y="13923"/>
                </a:cubicBezTo>
                <a:cubicBezTo>
                  <a:pt x="9385" y="16398"/>
                  <a:pt x="7477" y="19853"/>
                  <a:pt x="7116" y="21039"/>
                </a:cubicBezTo>
              </a:path>
            </a:pathLst>
          </a:custGeom>
          <a:noFill/>
          <a:ln cap="flat" cmpd="sng" w="19050">
            <a:solidFill>
              <a:srgbClr val="0000FF"/>
            </a:solidFill>
            <a:prstDash val="dot"/>
            <a:round/>
            <a:headEnd len="med" w="med" type="none"/>
            <a:tailEnd len="med" w="med" type="none"/>
          </a:ln>
        </p:spPr>
      </p:sp>
      <p:sp>
        <p:nvSpPr>
          <p:cNvPr id="323" name="Google Shape;323;p47"/>
          <p:cNvSpPr/>
          <p:nvPr/>
        </p:nvSpPr>
        <p:spPr>
          <a:xfrm>
            <a:off x="6040700" y="2397725"/>
            <a:ext cx="119500" cy="665175"/>
          </a:xfrm>
          <a:custGeom>
            <a:rect b="b" l="l" r="r" t="t"/>
            <a:pathLst>
              <a:path extrusionOk="0" h="26607" w="4780">
                <a:moveTo>
                  <a:pt x="0" y="0"/>
                </a:moveTo>
                <a:cubicBezTo>
                  <a:pt x="774" y="1392"/>
                  <a:pt x="4125" y="5311"/>
                  <a:pt x="4641" y="8353"/>
                </a:cubicBezTo>
                <a:cubicBezTo>
                  <a:pt x="5157" y="11395"/>
                  <a:pt x="3764" y="15211"/>
                  <a:pt x="3094" y="18253"/>
                </a:cubicBezTo>
                <a:cubicBezTo>
                  <a:pt x="2424" y="21295"/>
                  <a:pt x="1032" y="25215"/>
                  <a:pt x="619" y="26607"/>
                </a:cubicBezTo>
              </a:path>
            </a:pathLst>
          </a:custGeom>
          <a:noFill/>
          <a:ln cap="flat" cmpd="sng" w="19050">
            <a:solidFill>
              <a:schemeClr val="dk1"/>
            </a:solidFill>
            <a:prstDash val="dot"/>
            <a:round/>
            <a:headEnd len="med" w="med" type="none"/>
            <a:tailEnd len="med" w="med" type="none"/>
          </a:ln>
        </p:spPr>
      </p:sp>
      <p:sp>
        <p:nvSpPr>
          <p:cNvPr id="324" name="Google Shape;324;p47"/>
          <p:cNvSpPr/>
          <p:nvPr/>
        </p:nvSpPr>
        <p:spPr>
          <a:xfrm>
            <a:off x="6241800" y="2018725"/>
            <a:ext cx="417675" cy="634250"/>
          </a:xfrm>
          <a:custGeom>
            <a:rect b="b" l="l" r="r" t="t"/>
            <a:pathLst>
              <a:path extrusionOk="0" h="25370" w="16707">
                <a:moveTo>
                  <a:pt x="0" y="0"/>
                </a:moveTo>
                <a:cubicBezTo>
                  <a:pt x="1341" y="1083"/>
                  <a:pt x="5930" y="4022"/>
                  <a:pt x="8044" y="6497"/>
                </a:cubicBezTo>
                <a:cubicBezTo>
                  <a:pt x="10158" y="8972"/>
                  <a:pt x="11241" y="11705"/>
                  <a:pt x="12685" y="14850"/>
                </a:cubicBezTo>
                <a:cubicBezTo>
                  <a:pt x="14129" y="17996"/>
                  <a:pt x="16037" y="23617"/>
                  <a:pt x="16707" y="25370"/>
                </a:cubicBezTo>
              </a:path>
            </a:pathLst>
          </a:custGeom>
          <a:noFill/>
          <a:ln cap="flat" cmpd="sng" w="19050">
            <a:solidFill>
              <a:schemeClr val="dk1"/>
            </a:solidFill>
            <a:prstDash val="dot"/>
            <a:round/>
            <a:headEnd len="med" w="med" type="none"/>
            <a:tailEnd len="med" w="med" type="none"/>
          </a:ln>
        </p:spPr>
      </p:sp>
      <p:sp>
        <p:nvSpPr>
          <p:cNvPr id="325" name="Google Shape;325;p47"/>
          <p:cNvSpPr/>
          <p:nvPr/>
        </p:nvSpPr>
        <p:spPr>
          <a:xfrm>
            <a:off x="3519225" y="2529200"/>
            <a:ext cx="278451" cy="835341"/>
          </a:xfrm>
          <a:custGeom>
            <a:rect b="b" l="l" r="r" t="t"/>
            <a:pathLst>
              <a:path extrusionOk="0" h="29701" w="9591">
                <a:moveTo>
                  <a:pt x="0" y="0"/>
                </a:moveTo>
                <a:cubicBezTo>
                  <a:pt x="1031" y="2372"/>
                  <a:pt x="4590" y="9282"/>
                  <a:pt x="6188" y="14232"/>
                </a:cubicBezTo>
                <a:cubicBezTo>
                  <a:pt x="7787" y="19182"/>
                  <a:pt x="9024" y="27123"/>
                  <a:pt x="9591" y="29701"/>
                </a:cubicBezTo>
              </a:path>
            </a:pathLst>
          </a:custGeom>
          <a:noFill/>
          <a:ln cap="flat" cmpd="sng" w="19050">
            <a:solidFill>
              <a:schemeClr val="dk1"/>
            </a:solidFill>
            <a:prstDash val="dot"/>
            <a:round/>
            <a:headEnd len="med" w="med" type="none"/>
            <a:tailEnd len="med" w="med" type="none"/>
          </a:ln>
        </p:spPr>
      </p:sp>
      <p:sp>
        <p:nvSpPr>
          <p:cNvPr id="326" name="Google Shape;326;p47"/>
          <p:cNvSpPr/>
          <p:nvPr/>
        </p:nvSpPr>
        <p:spPr>
          <a:xfrm>
            <a:off x="595575" y="1562375"/>
            <a:ext cx="1794400" cy="3465100"/>
          </a:xfrm>
          <a:custGeom>
            <a:rect b="b" l="l" r="r" t="t"/>
            <a:pathLst>
              <a:path extrusionOk="0" h="138604" w="71776">
                <a:moveTo>
                  <a:pt x="0" y="0"/>
                </a:moveTo>
                <a:cubicBezTo>
                  <a:pt x="4486" y="3919"/>
                  <a:pt x="20625" y="15728"/>
                  <a:pt x="26916" y="23514"/>
                </a:cubicBezTo>
                <a:cubicBezTo>
                  <a:pt x="33207" y="31300"/>
                  <a:pt x="35114" y="38983"/>
                  <a:pt x="37744" y="46717"/>
                </a:cubicBezTo>
                <a:cubicBezTo>
                  <a:pt x="40374" y="54452"/>
                  <a:pt x="41044" y="63321"/>
                  <a:pt x="42694" y="69921"/>
                </a:cubicBezTo>
                <a:cubicBezTo>
                  <a:pt x="44344" y="76521"/>
                  <a:pt x="44551" y="81007"/>
                  <a:pt x="47645" y="86318"/>
                </a:cubicBezTo>
                <a:cubicBezTo>
                  <a:pt x="50739" y="91629"/>
                  <a:pt x="57493" y="95446"/>
                  <a:pt x="61257" y="101788"/>
                </a:cubicBezTo>
                <a:cubicBezTo>
                  <a:pt x="65021" y="108131"/>
                  <a:pt x="68477" y="118237"/>
                  <a:pt x="70230" y="124373"/>
                </a:cubicBezTo>
                <a:cubicBezTo>
                  <a:pt x="71983" y="130509"/>
                  <a:pt x="71518" y="136232"/>
                  <a:pt x="71776" y="138604"/>
                </a:cubicBezTo>
              </a:path>
            </a:pathLst>
          </a:custGeom>
          <a:noFill/>
          <a:ln cap="flat" cmpd="sng" w="28575">
            <a:solidFill>
              <a:srgbClr val="783F04"/>
            </a:solidFill>
            <a:prstDash val="lgDash"/>
            <a:round/>
            <a:headEnd len="med" w="med" type="none"/>
            <a:tailEnd len="med" w="med" type="none"/>
          </a:ln>
        </p:spPr>
      </p:sp>
      <p:sp>
        <p:nvSpPr>
          <p:cNvPr id="327" name="Google Shape;327;p47"/>
          <p:cNvSpPr/>
          <p:nvPr/>
        </p:nvSpPr>
        <p:spPr>
          <a:xfrm>
            <a:off x="2250775" y="2157950"/>
            <a:ext cx="726675" cy="1554650"/>
          </a:xfrm>
          <a:custGeom>
            <a:rect b="b" l="l" r="r" t="t"/>
            <a:pathLst>
              <a:path extrusionOk="0" h="62186" w="29067">
                <a:moveTo>
                  <a:pt x="28463" y="0"/>
                </a:moveTo>
                <a:cubicBezTo>
                  <a:pt x="28463" y="2063"/>
                  <a:pt x="29752" y="6909"/>
                  <a:pt x="28463" y="12375"/>
                </a:cubicBezTo>
                <a:cubicBezTo>
                  <a:pt x="27174" y="17841"/>
                  <a:pt x="23925" y="26401"/>
                  <a:pt x="20728" y="32795"/>
                </a:cubicBezTo>
                <a:cubicBezTo>
                  <a:pt x="17531" y="39189"/>
                  <a:pt x="12736" y="45841"/>
                  <a:pt x="9281" y="50739"/>
                </a:cubicBezTo>
                <a:cubicBezTo>
                  <a:pt x="5826" y="55638"/>
                  <a:pt x="1547" y="60278"/>
                  <a:pt x="0" y="62186"/>
                </a:cubicBezTo>
              </a:path>
            </a:pathLst>
          </a:custGeom>
          <a:noFill/>
          <a:ln cap="flat" cmpd="sng" w="38100">
            <a:solidFill>
              <a:schemeClr val="dk1"/>
            </a:solidFill>
            <a:prstDash val="lgDash"/>
            <a:round/>
            <a:headEnd len="med" w="med" type="none"/>
            <a:tailEnd len="med" w="med" type="none"/>
          </a:ln>
        </p:spPr>
      </p:sp>
      <p:sp>
        <p:nvSpPr>
          <p:cNvPr id="328" name="Google Shape;328;p47"/>
          <p:cNvSpPr/>
          <p:nvPr/>
        </p:nvSpPr>
        <p:spPr>
          <a:xfrm>
            <a:off x="847725" y="3113794"/>
            <a:ext cx="6763025" cy="1939225"/>
          </a:xfrm>
          <a:custGeom>
            <a:rect b="b" l="l" r="r" t="t"/>
            <a:pathLst>
              <a:path extrusionOk="0" h="77569" w="270521">
                <a:moveTo>
                  <a:pt x="0" y="57757"/>
                </a:moveTo>
                <a:cubicBezTo>
                  <a:pt x="3143" y="53884"/>
                  <a:pt x="14796" y="40739"/>
                  <a:pt x="18860" y="34516"/>
                </a:cubicBezTo>
                <a:cubicBezTo>
                  <a:pt x="22924" y="28293"/>
                  <a:pt x="21527" y="25975"/>
                  <a:pt x="24384" y="20419"/>
                </a:cubicBezTo>
                <a:cubicBezTo>
                  <a:pt x="27242" y="14863"/>
                  <a:pt x="31465" y="4131"/>
                  <a:pt x="36005" y="1178"/>
                </a:cubicBezTo>
                <a:cubicBezTo>
                  <a:pt x="40545" y="-1775"/>
                  <a:pt x="47530" y="1623"/>
                  <a:pt x="51626" y="2702"/>
                </a:cubicBezTo>
                <a:cubicBezTo>
                  <a:pt x="55722" y="3782"/>
                  <a:pt x="56325" y="7306"/>
                  <a:pt x="60579" y="7655"/>
                </a:cubicBezTo>
                <a:cubicBezTo>
                  <a:pt x="64834" y="8004"/>
                  <a:pt x="71914" y="5433"/>
                  <a:pt x="77153" y="4798"/>
                </a:cubicBezTo>
                <a:cubicBezTo>
                  <a:pt x="82392" y="4163"/>
                  <a:pt x="88266" y="2766"/>
                  <a:pt x="92012" y="3845"/>
                </a:cubicBezTo>
                <a:cubicBezTo>
                  <a:pt x="95759" y="4925"/>
                  <a:pt x="97441" y="7941"/>
                  <a:pt x="99632" y="11275"/>
                </a:cubicBezTo>
                <a:cubicBezTo>
                  <a:pt x="101823" y="14609"/>
                  <a:pt x="103283" y="19244"/>
                  <a:pt x="105156" y="23848"/>
                </a:cubicBezTo>
                <a:cubicBezTo>
                  <a:pt x="107029" y="28452"/>
                  <a:pt x="107125" y="36008"/>
                  <a:pt x="110871" y="38897"/>
                </a:cubicBezTo>
                <a:cubicBezTo>
                  <a:pt x="114618" y="41786"/>
                  <a:pt x="122174" y="41342"/>
                  <a:pt x="127635" y="41183"/>
                </a:cubicBezTo>
                <a:cubicBezTo>
                  <a:pt x="133096" y="41024"/>
                  <a:pt x="136779" y="38675"/>
                  <a:pt x="143637" y="37945"/>
                </a:cubicBezTo>
                <a:cubicBezTo>
                  <a:pt x="150495" y="37215"/>
                  <a:pt x="158210" y="36675"/>
                  <a:pt x="168783" y="36802"/>
                </a:cubicBezTo>
                <a:cubicBezTo>
                  <a:pt x="179356" y="36929"/>
                  <a:pt x="196565" y="37882"/>
                  <a:pt x="207074" y="38707"/>
                </a:cubicBezTo>
                <a:cubicBezTo>
                  <a:pt x="217583" y="39533"/>
                  <a:pt x="224378" y="40580"/>
                  <a:pt x="231839" y="41755"/>
                </a:cubicBezTo>
                <a:cubicBezTo>
                  <a:pt x="239300" y="42930"/>
                  <a:pt x="246666" y="43564"/>
                  <a:pt x="251841" y="45755"/>
                </a:cubicBezTo>
                <a:cubicBezTo>
                  <a:pt x="257016" y="47946"/>
                  <a:pt x="259874" y="50295"/>
                  <a:pt x="262890" y="54899"/>
                </a:cubicBezTo>
                <a:cubicBezTo>
                  <a:pt x="265906" y="59503"/>
                  <a:pt x="268733" y="69600"/>
                  <a:pt x="269939" y="73378"/>
                </a:cubicBezTo>
                <a:cubicBezTo>
                  <a:pt x="271146" y="77156"/>
                  <a:pt x="270097" y="76871"/>
                  <a:pt x="270129" y="77569"/>
                </a:cubicBezTo>
              </a:path>
            </a:pathLst>
          </a:custGeom>
          <a:noFill/>
          <a:ln cap="flat" cmpd="sng" w="9525">
            <a:solidFill>
              <a:srgbClr val="9900FF"/>
            </a:solidFill>
            <a:prstDash val="solid"/>
            <a:round/>
            <a:headEnd len="med" w="med" type="none"/>
            <a:tailEnd len="med" w="med" type="none"/>
          </a:ln>
        </p:spPr>
      </p:sp>
      <p:sp>
        <p:nvSpPr>
          <p:cNvPr id="329" name="Google Shape;329;p47"/>
          <p:cNvSpPr txBox="1"/>
          <p:nvPr/>
        </p:nvSpPr>
        <p:spPr>
          <a:xfrm>
            <a:off x="2301575" y="2683688"/>
            <a:ext cx="4641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t>A</a:t>
            </a:r>
            <a:endParaRPr b="1" sz="2600"/>
          </a:p>
        </p:txBody>
      </p:sp>
      <p:sp>
        <p:nvSpPr>
          <p:cNvPr id="330" name="Google Shape;330;p47"/>
          <p:cNvSpPr/>
          <p:nvPr/>
        </p:nvSpPr>
        <p:spPr>
          <a:xfrm>
            <a:off x="2687963" y="2887400"/>
            <a:ext cx="211800" cy="1776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47"/>
          <p:cNvSpPr/>
          <p:nvPr/>
        </p:nvSpPr>
        <p:spPr>
          <a:xfrm>
            <a:off x="3441538" y="1848575"/>
            <a:ext cx="211800" cy="1776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32" name="Google Shape;332;p47"/>
          <p:cNvCxnSpPr/>
          <p:nvPr/>
        </p:nvCxnSpPr>
        <p:spPr>
          <a:xfrm flipH="1" rot="10800000">
            <a:off x="2837533" y="1875734"/>
            <a:ext cx="536100" cy="405900"/>
          </a:xfrm>
          <a:prstGeom prst="straightConnector1">
            <a:avLst/>
          </a:prstGeom>
          <a:noFill/>
          <a:ln cap="flat" cmpd="sng" w="28575">
            <a:solidFill>
              <a:schemeClr val="dk1"/>
            </a:solidFill>
            <a:prstDash val="solid"/>
            <a:round/>
            <a:headEnd len="med" w="med" type="none"/>
            <a:tailEnd len="med" w="med" type="triangle"/>
          </a:ln>
        </p:spPr>
      </p:cxnSp>
      <p:cxnSp>
        <p:nvCxnSpPr>
          <p:cNvPr id="333" name="Google Shape;333;p47"/>
          <p:cNvCxnSpPr/>
          <p:nvPr/>
        </p:nvCxnSpPr>
        <p:spPr>
          <a:xfrm flipH="1" rot="10800000">
            <a:off x="2824595" y="2566284"/>
            <a:ext cx="536100" cy="405900"/>
          </a:xfrm>
          <a:prstGeom prst="straightConnector1">
            <a:avLst/>
          </a:prstGeom>
          <a:noFill/>
          <a:ln cap="flat" cmpd="sng" w="28575">
            <a:solidFill>
              <a:schemeClr val="dk1"/>
            </a:solidFill>
            <a:prstDash val="solid"/>
            <a:round/>
            <a:headEnd len="med" w="med" type="none"/>
            <a:tailEnd len="med" w="med" type="triangle"/>
          </a:ln>
        </p:spPr>
      </p:cxnSp>
      <p:cxnSp>
        <p:nvCxnSpPr>
          <p:cNvPr id="334" name="Google Shape;334;p47"/>
          <p:cNvCxnSpPr/>
          <p:nvPr/>
        </p:nvCxnSpPr>
        <p:spPr>
          <a:xfrm flipH="1" rot="10800000">
            <a:off x="3519220" y="1554509"/>
            <a:ext cx="536100" cy="405900"/>
          </a:xfrm>
          <a:prstGeom prst="straightConnector1">
            <a:avLst/>
          </a:prstGeom>
          <a:noFill/>
          <a:ln cap="flat" cmpd="sng" w="28575">
            <a:solidFill>
              <a:schemeClr val="dk1"/>
            </a:solidFill>
            <a:prstDash val="solid"/>
            <a:round/>
            <a:headEnd len="med" w="med" type="none"/>
            <a:tailEnd len="med" w="med" type="triangle"/>
          </a:ln>
        </p:spPr>
      </p:cxnSp>
      <p:sp>
        <p:nvSpPr>
          <p:cNvPr id="335" name="Google Shape;335;p47"/>
          <p:cNvSpPr txBox="1"/>
          <p:nvPr/>
        </p:nvSpPr>
        <p:spPr>
          <a:xfrm>
            <a:off x="2227850" y="1867138"/>
            <a:ext cx="4641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t>B</a:t>
            </a:r>
            <a:endParaRPr b="1" sz="2600"/>
          </a:p>
        </p:txBody>
      </p:sp>
      <p:sp>
        <p:nvSpPr>
          <p:cNvPr id="336" name="Google Shape;336;p47"/>
          <p:cNvSpPr txBox="1"/>
          <p:nvPr/>
        </p:nvSpPr>
        <p:spPr>
          <a:xfrm>
            <a:off x="3438825" y="1943338"/>
            <a:ext cx="4641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t>C</a:t>
            </a:r>
            <a:endParaRPr b="1" sz="2600"/>
          </a:p>
        </p:txBody>
      </p:sp>
      <p:sp>
        <p:nvSpPr>
          <p:cNvPr id="337" name="Google Shape;337;p47"/>
          <p:cNvSpPr txBox="1"/>
          <p:nvPr/>
        </p:nvSpPr>
        <p:spPr>
          <a:xfrm>
            <a:off x="4215177" y="3426635"/>
            <a:ext cx="4735500" cy="1662300"/>
          </a:xfrm>
          <a:prstGeom prst="rect">
            <a:avLst/>
          </a:prstGeom>
          <a:solidFill>
            <a:schemeClr val="lt2"/>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1"/>
                </a:solidFill>
              </a:rPr>
              <a:t>Given the storm motion vectors shown </a:t>
            </a:r>
            <a:endParaRPr sz="1600">
              <a:solidFill>
                <a:schemeClr val="dk1"/>
              </a:solidFill>
            </a:endParaRPr>
          </a:p>
          <a:p>
            <a:pPr indent="0" lvl="0" marL="0" rtl="0" algn="ctr">
              <a:spcBef>
                <a:spcPts val="0"/>
              </a:spcBef>
              <a:spcAft>
                <a:spcPts val="0"/>
              </a:spcAft>
              <a:buNone/>
            </a:pPr>
            <a:r>
              <a:rPr lang="en" sz="1600">
                <a:solidFill>
                  <a:schemeClr val="dk1"/>
                </a:solidFill>
              </a:rPr>
              <a:t>(bl</a:t>
            </a:r>
            <a:r>
              <a:rPr lang="en" sz="1600">
                <a:solidFill>
                  <a:schemeClr val="dk1"/>
                </a:solidFill>
              </a:rPr>
              <a:t>ack</a:t>
            </a:r>
            <a:r>
              <a:rPr lang="en" sz="1600">
                <a:solidFill>
                  <a:schemeClr val="dk1"/>
                </a:solidFill>
              </a:rPr>
              <a:t> arrows) and assuming southwesterly flow aloft (blue arrow)… </a:t>
            </a:r>
            <a:endParaRPr sz="1600">
              <a:solidFill>
                <a:schemeClr val="dk1"/>
              </a:solidFill>
            </a:endParaRPr>
          </a:p>
          <a:p>
            <a:pPr indent="0" lvl="0" marL="0" rtl="0" algn="ctr">
              <a:spcBef>
                <a:spcPts val="0"/>
              </a:spcBef>
              <a:spcAft>
                <a:spcPts val="0"/>
              </a:spcAft>
              <a:buNone/>
            </a:pPr>
            <a:r>
              <a:t/>
            </a:r>
            <a:endParaRPr sz="1600">
              <a:solidFill>
                <a:schemeClr val="dk1"/>
              </a:solidFill>
            </a:endParaRPr>
          </a:p>
          <a:p>
            <a:pPr indent="0" lvl="0" marL="0" rtl="0" algn="ctr">
              <a:spcBef>
                <a:spcPts val="0"/>
              </a:spcBef>
              <a:spcAft>
                <a:spcPts val="0"/>
              </a:spcAft>
              <a:buNone/>
            </a:pPr>
            <a:r>
              <a:rPr lang="en" sz="1600">
                <a:solidFill>
                  <a:schemeClr val="dk1"/>
                </a:solidFill>
              </a:rPr>
              <a:t>a discrete storm will have the highest potential to remain discrete (1+ hour) at which point?</a:t>
            </a:r>
            <a:endParaRPr sz="1600">
              <a:solidFill>
                <a:schemeClr val="dk1"/>
              </a:solidFill>
            </a:endParaRPr>
          </a:p>
        </p:txBody>
      </p:sp>
      <p:sp>
        <p:nvSpPr>
          <p:cNvPr id="338" name="Google Shape;338;p47"/>
          <p:cNvSpPr txBox="1"/>
          <p:nvPr/>
        </p:nvSpPr>
        <p:spPr>
          <a:xfrm>
            <a:off x="709825" y="872938"/>
            <a:ext cx="1299900" cy="405900"/>
          </a:xfrm>
          <a:prstGeom prst="rect">
            <a:avLst/>
          </a:prstGeom>
          <a:solidFill>
            <a:srgbClr val="FFFFFF">
              <a:alpha val="5636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00B0F0"/>
                </a:solidFill>
              </a:rPr>
              <a:t>6 km wind</a:t>
            </a:r>
            <a:endParaRPr sz="1800">
              <a:solidFill>
                <a:srgbClr val="00B0F0"/>
              </a:solidFill>
            </a:endParaRPr>
          </a:p>
        </p:txBody>
      </p:sp>
      <p:cxnSp>
        <p:nvCxnSpPr>
          <p:cNvPr id="339" name="Google Shape;339;p47"/>
          <p:cNvCxnSpPr/>
          <p:nvPr/>
        </p:nvCxnSpPr>
        <p:spPr>
          <a:xfrm flipH="1" rot="10800000">
            <a:off x="1334750" y="831575"/>
            <a:ext cx="1113900" cy="944700"/>
          </a:xfrm>
          <a:prstGeom prst="straightConnector1">
            <a:avLst/>
          </a:prstGeom>
          <a:noFill/>
          <a:ln cap="flat" cmpd="sng" w="38100">
            <a:solidFill>
              <a:srgbClr val="00B0F0"/>
            </a:solidFill>
            <a:prstDash val="solid"/>
            <a:round/>
            <a:headEnd len="med" w="med" type="none"/>
            <a:tailEnd len="med" w="med" type="triangle"/>
          </a:ln>
        </p:spPr>
      </p:cxnSp>
      <p:sp>
        <p:nvSpPr>
          <p:cNvPr id="340" name="Google Shape;340;p47"/>
          <p:cNvSpPr/>
          <p:nvPr/>
        </p:nvSpPr>
        <p:spPr>
          <a:xfrm>
            <a:off x="1786700" y="1693875"/>
            <a:ext cx="1068925" cy="1144725"/>
          </a:xfrm>
          <a:custGeom>
            <a:rect b="b" l="l" r="r" t="t"/>
            <a:pathLst>
              <a:path extrusionOk="0" h="45789" w="42757">
                <a:moveTo>
                  <a:pt x="40529" y="0"/>
                </a:moveTo>
                <a:cubicBezTo>
                  <a:pt x="40838" y="2527"/>
                  <a:pt x="43777" y="10158"/>
                  <a:pt x="42385" y="15160"/>
                </a:cubicBezTo>
                <a:cubicBezTo>
                  <a:pt x="40993" y="20162"/>
                  <a:pt x="36403" y="25988"/>
                  <a:pt x="32175" y="30010"/>
                </a:cubicBezTo>
                <a:cubicBezTo>
                  <a:pt x="27947" y="34032"/>
                  <a:pt x="22379" y="36662"/>
                  <a:pt x="17016" y="39292"/>
                </a:cubicBezTo>
                <a:cubicBezTo>
                  <a:pt x="11654" y="41922"/>
                  <a:pt x="2836" y="44706"/>
                  <a:pt x="0" y="45789"/>
                </a:cubicBezTo>
              </a:path>
            </a:pathLst>
          </a:custGeom>
          <a:noFill/>
          <a:ln cap="flat" cmpd="sng" w="38100">
            <a:solidFill>
              <a:srgbClr val="0000FF"/>
            </a:solidFill>
            <a:prstDash val="dot"/>
            <a:round/>
            <a:headEnd len="med" w="med" type="none"/>
            <a:tailEnd len="med" w="med" type="none"/>
          </a:ln>
        </p:spPr>
      </p:sp>
      <p:sp>
        <p:nvSpPr>
          <p:cNvPr id="341" name="Google Shape;341;p47"/>
          <p:cNvSpPr/>
          <p:nvPr/>
        </p:nvSpPr>
        <p:spPr>
          <a:xfrm>
            <a:off x="2643813" y="2247050"/>
            <a:ext cx="211800" cy="1776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42" name="Google Shape;342;p47"/>
          <p:cNvCxnSpPr/>
          <p:nvPr/>
        </p:nvCxnSpPr>
        <p:spPr>
          <a:xfrm flipH="1" rot="10800000">
            <a:off x="1702658" y="2755859"/>
            <a:ext cx="521400" cy="256200"/>
          </a:xfrm>
          <a:prstGeom prst="straightConnector1">
            <a:avLst/>
          </a:prstGeom>
          <a:noFill/>
          <a:ln cap="flat" cmpd="sng" w="28575">
            <a:solidFill>
              <a:schemeClr val="dk1"/>
            </a:solidFill>
            <a:prstDash val="solid"/>
            <a:round/>
            <a:headEnd len="med" w="med" type="none"/>
            <a:tailEnd len="med" w="med" type="triangle"/>
          </a:ln>
        </p:spPr>
      </p:cxnSp>
      <p:sp>
        <p:nvSpPr>
          <p:cNvPr id="343" name="Google Shape;343;p47"/>
          <p:cNvSpPr txBox="1"/>
          <p:nvPr/>
        </p:nvSpPr>
        <p:spPr>
          <a:xfrm>
            <a:off x="1161050" y="2552938"/>
            <a:ext cx="4641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t>D</a:t>
            </a:r>
            <a:endParaRPr b="1" sz="2600"/>
          </a:p>
        </p:txBody>
      </p:sp>
      <p:sp>
        <p:nvSpPr>
          <p:cNvPr id="344" name="Google Shape;344;p47"/>
          <p:cNvSpPr/>
          <p:nvPr/>
        </p:nvSpPr>
        <p:spPr>
          <a:xfrm>
            <a:off x="1577013" y="2932850"/>
            <a:ext cx="211800" cy="1776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p48"/>
          <p:cNvPicPr preferRelativeResize="0"/>
          <p:nvPr/>
        </p:nvPicPr>
        <p:blipFill>
          <a:blip r:embed="rId3">
            <a:alphaModFix/>
          </a:blip>
          <a:stretch>
            <a:fillRect/>
          </a:stretch>
        </p:blipFill>
        <p:spPr>
          <a:xfrm>
            <a:off x="533400" y="0"/>
            <a:ext cx="8156875" cy="5143500"/>
          </a:xfrm>
          <a:prstGeom prst="rect">
            <a:avLst/>
          </a:prstGeom>
          <a:noFill/>
          <a:ln>
            <a:noFill/>
          </a:ln>
        </p:spPr>
      </p:pic>
      <p:sp>
        <p:nvSpPr>
          <p:cNvPr id="350" name="Google Shape;350;p48"/>
          <p:cNvSpPr/>
          <p:nvPr/>
        </p:nvSpPr>
        <p:spPr>
          <a:xfrm rot="10800000">
            <a:off x="3107963" y="2471738"/>
            <a:ext cx="232800" cy="255300"/>
          </a:xfrm>
          <a:prstGeom prst="triangle">
            <a:avLst>
              <a:gd fmla="val 50000" name="adj"/>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48"/>
          <p:cNvSpPr/>
          <p:nvPr/>
        </p:nvSpPr>
        <p:spPr>
          <a:xfrm>
            <a:off x="595575" y="1562375"/>
            <a:ext cx="1794400" cy="3465100"/>
          </a:xfrm>
          <a:custGeom>
            <a:rect b="b" l="l" r="r" t="t"/>
            <a:pathLst>
              <a:path extrusionOk="0" h="138604" w="71776">
                <a:moveTo>
                  <a:pt x="0" y="0"/>
                </a:moveTo>
                <a:cubicBezTo>
                  <a:pt x="4486" y="3919"/>
                  <a:pt x="20625" y="15728"/>
                  <a:pt x="26916" y="23514"/>
                </a:cubicBezTo>
                <a:cubicBezTo>
                  <a:pt x="33207" y="31300"/>
                  <a:pt x="35114" y="38983"/>
                  <a:pt x="37744" y="46717"/>
                </a:cubicBezTo>
                <a:cubicBezTo>
                  <a:pt x="40374" y="54452"/>
                  <a:pt x="41044" y="63321"/>
                  <a:pt x="42694" y="69921"/>
                </a:cubicBezTo>
                <a:cubicBezTo>
                  <a:pt x="44344" y="76521"/>
                  <a:pt x="44551" y="81007"/>
                  <a:pt x="47645" y="86318"/>
                </a:cubicBezTo>
                <a:cubicBezTo>
                  <a:pt x="50739" y="91629"/>
                  <a:pt x="57493" y="95446"/>
                  <a:pt x="61257" y="101788"/>
                </a:cubicBezTo>
                <a:cubicBezTo>
                  <a:pt x="65021" y="108131"/>
                  <a:pt x="68477" y="118237"/>
                  <a:pt x="70230" y="124373"/>
                </a:cubicBezTo>
                <a:cubicBezTo>
                  <a:pt x="71983" y="130509"/>
                  <a:pt x="71518" y="136232"/>
                  <a:pt x="71776" y="138604"/>
                </a:cubicBezTo>
              </a:path>
            </a:pathLst>
          </a:custGeom>
          <a:noFill/>
          <a:ln cap="flat" cmpd="sng" w="28575">
            <a:solidFill>
              <a:srgbClr val="783F04"/>
            </a:solidFill>
            <a:prstDash val="lgDash"/>
            <a:round/>
            <a:headEnd len="med" w="med" type="none"/>
            <a:tailEnd len="med" w="med" type="none"/>
          </a:ln>
        </p:spPr>
      </p:sp>
      <p:sp>
        <p:nvSpPr>
          <p:cNvPr id="352" name="Google Shape;352;p48"/>
          <p:cNvSpPr/>
          <p:nvPr/>
        </p:nvSpPr>
        <p:spPr>
          <a:xfrm>
            <a:off x="1786700" y="1693875"/>
            <a:ext cx="1068925" cy="1144725"/>
          </a:xfrm>
          <a:custGeom>
            <a:rect b="b" l="l" r="r" t="t"/>
            <a:pathLst>
              <a:path extrusionOk="0" h="45789" w="42757">
                <a:moveTo>
                  <a:pt x="40529" y="0"/>
                </a:moveTo>
                <a:cubicBezTo>
                  <a:pt x="40838" y="2527"/>
                  <a:pt x="43777" y="10158"/>
                  <a:pt x="42385" y="15160"/>
                </a:cubicBezTo>
                <a:cubicBezTo>
                  <a:pt x="40993" y="20162"/>
                  <a:pt x="36403" y="25988"/>
                  <a:pt x="32175" y="30010"/>
                </a:cubicBezTo>
                <a:cubicBezTo>
                  <a:pt x="27947" y="34032"/>
                  <a:pt x="22379" y="36662"/>
                  <a:pt x="17016" y="39292"/>
                </a:cubicBezTo>
                <a:cubicBezTo>
                  <a:pt x="11654" y="41922"/>
                  <a:pt x="2836" y="44706"/>
                  <a:pt x="0" y="45789"/>
                </a:cubicBezTo>
              </a:path>
            </a:pathLst>
          </a:custGeom>
          <a:noFill/>
          <a:ln cap="flat" cmpd="sng" w="38100">
            <a:solidFill>
              <a:srgbClr val="0000FF"/>
            </a:solidFill>
            <a:prstDash val="dot"/>
            <a:round/>
            <a:headEnd len="med" w="med" type="none"/>
            <a:tailEnd len="med" w="med" type="none"/>
          </a:ln>
        </p:spPr>
      </p:sp>
      <p:sp>
        <p:nvSpPr>
          <p:cNvPr id="353" name="Google Shape;353;p48"/>
          <p:cNvSpPr/>
          <p:nvPr/>
        </p:nvSpPr>
        <p:spPr>
          <a:xfrm>
            <a:off x="2867025" y="247500"/>
            <a:ext cx="4411225" cy="1786500"/>
          </a:xfrm>
          <a:custGeom>
            <a:rect b="b" l="l" r="r" t="t"/>
            <a:pathLst>
              <a:path extrusionOk="0" h="71460" w="176449">
                <a:moveTo>
                  <a:pt x="0" y="47631"/>
                </a:moveTo>
                <a:cubicBezTo>
                  <a:pt x="2543" y="48407"/>
                  <a:pt x="10293" y="48829"/>
                  <a:pt x="15260" y="52286"/>
                </a:cubicBezTo>
                <a:cubicBezTo>
                  <a:pt x="20227" y="55743"/>
                  <a:pt x="22892" y="66208"/>
                  <a:pt x="29801" y="68374"/>
                </a:cubicBezTo>
                <a:cubicBezTo>
                  <a:pt x="36711" y="70540"/>
                  <a:pt x="47642" y="65280"/>
                  <a:pt x="56717" y="65280"/>
                </a:cubicBezTo>
                <a:cubicBezTo>
                  <a:pt x="65792" y="65280"/>
                  <a:pt x="75436" y="67394"/>
                  <a:pt x="84253" y="68374"/>
                </a:cubicBezTo>
                <a:cubicBezTo>
                  <a:pt x="93071" y="69354"/>
                  <a:pt x="103503" y="72424"/>
                  <a:pt x="109622" y="71158"/>
                </a:cubicBezTo>
                <a:cubicBezTo>
                  <a:pt x="115741" y="69892"/>
                  <a:pt x="117680" y="64284"/>
                  <a:pt x="120968" y="60776"/>
                </a:cubicBezTo>
                <a:cubicBezTo>
                  <a:pt x="124256" y="57268"/>
                  <a:pt x="125157" y="54153"/>
                  <a:pt x="129350" y="50108"/>
                </a:cubicBezTo>
                <a:cubicBezTo>
                  <a:pt x="133544" y="46063"/>
                  <a:pt x="141167" y="40064"/>
                  <a:pt x="146129" y="36508"/>
                </a:cubicBezTo>
                <a:cubicBezTo>
                  <a:pt x="151091" y="32952"/>
                  <a:pt x="155153" y="32589"/>
                  <a:pt x="159123" y="28773"/>
                </a:cubicBezTo>
                <a:cubicBezTo>
                  <a:pt x="163094" y="24957"/>
                  <a:pt x="167064" y="18409"/>
                  <a:pt x="169952" y="13613"/>
                </a:cubicBezTo>
                <a:cubicBezTo>
                  <a:pt x="172840" y="8818"/>
                  <a:pt x="175366" y="2269"/>
                  <a:pt x="176449" y="0"/>
                </a:cubicBezTo>
              </a:path>
            </a:pathLst>
          </a:custGeom>
          <a:noFill/>
          <a:ln cap="flat" cmpd="sng" w="76200">
            <a:solidFill>
              <a:srgbClr val="980000"/>
            </a:solidFill>
            <a:prstDash val="solid"/>
            <a:round/>
            <a:headEnd len="med" w="med" type="none"/>
            <a:tailEnd len="med" w="med" type="none"/>
          </a:ln>
        </p:spPr>
      </p:sp>
      <p:sp>
        <p:nvSpPr>
          <p:cNvPr id="354" name="Google Shape;354;p48"/>
          <p:cNvSpPr/>
          <p:nvPr/>
        </p:nvSpPr>
        <p:spPr>
          <a:xfrm>
            <a:off x="2250775" y="2157950"/>
            <a:ext cx="726675" cy="1554650"/>
          </a:xfrm>
          <a:custGeom>
            <a:rect b="b" l="l" r="r" t="t"/>
            <a:pathLst>
              <a:path extrusionOk="0" h="62186" w="29067">
                <a:moveTo>
                  <a:pt x="28463" y="0"/>
                </a:moveTo>
                <a:cubicBezTo>
                  <a:pt x="28463" y="2063"/>
                  <a:pt x="29752" y="6909"/>
                  <a:pt x="28463" y="12375"/>
                </a:cubicBezTo>
                <a:cubicBezTo>
                  <a:pt x="27174" y="17841"/>
                  <a:pt x="23925" y="26401"/>
                  <a:pt x="20728" y="32795"/>
                </a:cubicBezTo>
                <a:cubicBezTo>
                  <a:pt x="17531" y="39189"/>
                  <a:pt x="12736" y="45841"/>
                  <a:pt x="9281" y="50739"/>
                </a:cubicBezTo>
                <a:cubicBezTo>
                  <a:pt x="5826" y="55638"/>
                  <a:pt x="1547" y="60278"/>
                  <a:pt x="0" y="62186"/>
                </a:cubicBezTo>
              </a:path>
            </a:pathLst>
          </a:custGeom>
          <a:noFill/>
          <a:ln cap="flat" cmpd="sng" w="38100">
            <a:solidFill>
              <a:schemeClr val="dk1"/>
            </a:solidFill>
            <a:prstDash val="lgDash"/>
            <a:round/>
            <a:headEnd len="med" w="med" type="none"/>
            <a:tailEnd len="med" w="med" type="none"/>
          </a:ln>
        </p:spPr>
      </p:sp>
      <p:sp>
        <p:nvSpPr>
          <p:cNvPr id="355" name="Google Shape;355;p48"/>
          <p:cNvSpPr/>
          <p:nvPr/>
        </p:nvSpPr>
        <p:spPr>
          <a:xfrm>
            <a:off x="847725" y="3113794"/>
            <a:ext cx="6763025" cy="1939225"/>
          </a:xfrm>
          <a:custGeom>
            <a:rect b="b" l="l" r="r" t="t"/>
            <a:pathLst>
              <a:path extrusionOk="0" h="77569" w="270521">
                <a:moveTo>
                  <a:pt x="0" y="57757"/>
                </a:moveTo>
                <a:cubicBezTo>
                  <a:pt x="3143" y="53884"/>
                  <a:pt x="14796" y="40739"/>
                  <a:pt x="18860" y="34516"/>
                </a:cubicBezTo>
                <a:cubicBezTo>
                  <a:pt x="22924" y="28293"/>
                  <a:pt x="21527" y="25975"/>
                  <a:pt x="24384" y="20419"/>
                </a:cubicBezTo>
                <a:cubicBezTo>
                  <a:pt x="27242" y="14863"/>
                  <a:pt x="31465" y="4131"/>
                  <a:pt x="36005" y="1178"/>
                </a:cubicBezTo>
                <a:cubicBezTo>
                  <a:pt x="40545" y="-1775"/>
                  <a:pt x="47530" y="1623"/>
                  <a:pt x="51626" y="2702"/>
                </a:cubicBezTo>
                <a:cubicBezTo>
                  <a:pt x="55722" y="3782"/>
                  <a:pt x="56325" y="7306"/>
                  <a:pt x="60579" y="7655"/>
                </a:cubicBezTo>
                <a:cubicBezTo>
                  <a:pt x="64834" y="8004"/>
                  <a:pt x="71914" y="5433"/>
                  <a:pt x="77153" y="4798"/>
                </a:cubicBezTo>
                <a:cubicBezTo>
                  <a:pt x="82392" y="4163"/>
                  <a:pt x="88266" y="2766"/>
                  <a:pt x="92012" y="3845"/>
                </a:cubicBezTo>
                <a:cubicBezTo>
                  <a:pt x="95759" y="4925"/>
                  <a:pt x="97441" y="7941"/>
                  <a:pt x="99632" y="11275"/>
                </a:cubicBezTo>
                <a:cubicBezTo>
                  <a:pt x="101823" y="14609"/>
                  <a:pt x="103283" y="19244"/>
                  <a:pt x="105156" y="23848"/>
                </a:cubicBezTo>
                <a:cubicBezTo>
                  <a:pt x="107029" y="28452"/>
                  <a:pt x="107125" y="36008"/>
                  <a:pt x="110871" y="38897"/>
                </a:cubicBezTo>
                <a:cubicBezTo>
                  <a:pt x="114618" y="41786"/>
                  <a:pt x="122174" y="41342"/>
                  <a:pt x="127635" y="41183"/>
                </a:cubicBezTo>
                <a:cubicBezTo>
                  <a:pt x="133096" y="41024"/>
                  <a:pt x="136779" y="38675"/>
                  <a:pt x="143637" y="37945"/>
                </a:cubicBezTo>
                <a:cubicBezTo>
                  <a:pt x="150495" y="37215"/>
                  <a:pt x="158210" y="36675"/>
                  <a:pt x="168783" y="36802"/>
                </a:cubicBezTo>
                <a:cubicBezTo>
                  <a:pt x="179356" y="36929"/>
                  <a:pt x="196565" y="37882"/>
                  <a:pt x="207074" y="38707"/>
                </a:cubicBezTo>
                <a:cubicBezTo>
                  <a:pt x="217583" y="39533"/>
                  <a:pt x="224378" y="40580"/>
                  <a:pt x="231839" y="41755"/>
                </a:cubicBezTo>
                <a:cubicBezTo>
                  <a:pt x="239300" y="42930"/>
                  <a:pt x="246666" y="43564"/>
                  <a:pt x="251841" y="45755"/>
                </a:cubicBezTo>
                <a:cubicBezTo>
                  <a:pt x="257016" y="47946"/>
                  <a:pt x="259874" y="50295"/>
                  <a:pt x="262890" y="54899"/>
                </a:cubicBezTo>
                <a:cubicBezTo>
                  <a:pt x="265906" y="59503"/>
                  <a:pt x="268733" y="69600"/>
                  <a:pt x="269939" y="73378"/>
                </a:cubicBezTo>
                <a:cubicBezTo>
                  <a:pt x="271146" y="77156"/>
                  <a:pt x="270097" y="76871"/>
                  <a:pt x="270129" y="77569"/>
                </a:cubicBezTo>
              </a:path>
            </a:pathLst>
          </a:custGeom>
          <a:noFill/>
          <a:ln cap="flat" cmpd="sng" w="9525">
            <a:solidFill>
              <a:srgbClr val="9900FF"/>
            </a:solidFill>
            <a:prstDash val="solid"/>
            <a:round/>
            <a:headEnd len="med" w="med" type="none"/>
            <a:tailEnd len="med" w="med" type="none"/>
          </a:ln>
        </p:spPr>
      </p:sp>
      <p:sp>
        <p:nvSpPr>
          <p:cNvPr id="356" name="Google Shape;356;p48"/>
          <p:cNvSpPr/>
          <p:nvPr/>
        </p:nvSpPr>
        <p:spPr>
          <a:xfrm>
            <a:off x="609600" y="1778857"/>
            <a:ext cx="6777050" cy="2502650"/>
          </a:xfrm>
          <a:custGeom>
            <a:rect b="b" l="l" r="r" t="t"/>
            <a:pathLst>
              <a:path extrusionOk="0" h="100106" w="271082">
                <a:moveTo>
                  <a:pt x="0" y="100106"/>
                </a:moveTo>
                <a:cubicBezTo>
                  <a:pt x="2254" y="98392"/>
                  <a:pt x="9621" y="95756"/>
                  <a:pt x="13526" y="89819"/>
                </a:cubicBezTo>
                <a:cubicBezTo>
                  <a:pt x="17431" y="83882"/>
                  <a:pt x="19971" y="69721"/>
                  <a:pt x="23432" y="64482"/>
                </a:cubicBezTo>
                <a:cubicBezTo>
                  <a:pt x="26893" y="59243"/>
                  <a:pt x="30607" y="61625"/>
                  <a:pt x="34290" y="58386"/>
                </a:cubicBezTo>
                <a:cubicBezTo>
                  <a:pt x="37973" y="55148"/>
                  <a:pt x="42355" y="47782"/>
                  <a:pt x="45530" y="45051"/>
                </a:cubicBezTo>
                <a:cubicBezTo>
                  <a:pt x="48705" y="42321"/>
                  <a:pt x="47943" y="44511"/>
                  <a:pt x="53340" y="42003"/>
                </a:cubicBezTo>
                <a:cubicBezTo>
                  <a:pt x="58738" y="39495"/>
                  <a:pt x="71279" y="35114"/>
                  <a:pt x="77915" y="30002"/>
                </a:cubicBezTo>
                <a:cubicBezTo>
                  <a:pt x="84551" y="24890"/>
                  <a:pt x="90107" y="15175"/>
                  <a:pt x="93155" y="11333"/>
                </a:cubicBezTo>
                <a:cubicBezTo>
                  <a:pt x="96203" y="7491"/>
                  <a:pt x="94139" y="6792"/>
                  <a:pt x="96203" y="6951"/>
                </a:cubicBezTo>
                <a:cubicBezTo>
                  <a:pt x="98267" y="7110"/>
                  <a:pt x="102711" y="9840"/>
                  <a:pt x="105537" y="12285"/>
                </a:cubicBezTo>
                <a:cubicBezTo>
                  <a:pt x="108363" y="14730"/>
                  <a:pt x="110236" y="19937"/>
                  <a:pt x="113157" y="21620"/>
                </a:cubicBezTo>
                <a:cubicBezTo>
                  <a:pt x="116078" y="23303"/>
                  <a:pt x="119983" y="23557"/>
                  <a:pt x="123063" y="22382"/>
                </a:cubicBezTo>
                <a:cubicBezTo>
                  <a:pt x="126143" y="21207"/>
                  <a:pt x="127890" y="15555"/>
                  <a:pt x="131636" y="14571"/>
                </a:cubicBezTo>
                <a:cubicBezTo>
                  <a:pt x="135383" y="13587"/>
                  <a:pt x="141319" y="15492"/>
                  <a:pt x="145542" y="16476"/>
                </a:cubicBezTo>
                <a:cubicBezTo>
                  <a:pt x="149765" y="17460"/>
                  <a:pt x="154400" y="18572"/>
                  <a:pt x="156972" y="20477"/>
                </a:cubicBezTo>
                <a:cubicBezTo>
                  <a:pt x="159544" y="22382"/>
                  <a:pt x="157862" y="26065"/>
                  <a:pt x="160973" y="27906"/>
                </a:cubicBezTo>
                <a:cubicBezTo>
                  <a:pt x="164085" y="29748"/>
                  <a:pt x="170942" y="30256"/>
                  <a:pt x="175641" y="31526"/>
                </a:cubicBezTo>
                <a:cubicBezTo>
                  <a:pt x="180340" y="32796"/>
                  <a:pt x="183643" y="33875"/>
                  <a:pt x="189167" y="35526"/>
                </a:cubicBezTo>
                <a:cubicBezTo>
                  <a:pt x="194692" y="37177"/>
                  <a:pt x="202724" y="41115"/>
                  <a:pt x="208788" y="41432"/>
                </a:cubicBezTo>
                <a:cubicBezTo>
                  <a:pt x="214852" y="41750"/>
                  <a:pt x="221266" y="38923"/>
                  <a:pt x="225552" y="37431"/>
                </a:cubicBezTo>
                <a:cubicBezTo>
                  <a:pt x="229838" y="35939"/>
                  <a:pt x="232728" y="34828"/>
                  <a:pt x="234506" y="32478"/>
                </a:cubicBezTo>
                <a:cubicBezTo>
                  <a:pt x="236284" y="30129"/>
                  <a:pt x="235903" y="26763"/>
                  <a:pt x="236220" y="23334"/>
                </a:cubicBezTo>
                <a:cubicBezTo>
                  <a:pt x="236538" y="19905"/>
                  <a:pt x="234982" y="15746"/>
                  <a:pt x="236411" y="11904"/>
                </a:cubicBezTo>
                <a:cubicBezTo>
                  <a:pt x="237840" y="8062"/>
                  <a:pt x="242602" y="1459"/>
                  <a:pt x="244793" y="284"/>
                </a:cubicBezTo>
                <a:cubicBezTo>
                  <a:pt x="246984" y="-891"/>
                  <a:pt x="248190" y="2030"/>
                  <a:pt x="249555" y="4856"/>
                </a:cubicBezTo>
                <a:cubicBezTo>
                  <a:pt x="250920" y="7682"/>
                  <a:pt x="252317" y="13111"/>
                  <a:pt x="252984" y="17238"/>
                </a:cubicBezTo>
                <a:cubicBezTo>
                  <a:pt x="253651" y="21366"/>
                  <a:pt x="252254" y="26700"/>
                  <a:pt x="253556" y="29621"/>
                </a:cubicBezTo>
                <a:cubicBezTo>
                  <a:pt x="254858" y="32542"/>
                  <a:pt x="257874" y="33843"/>
                  <a:pt x="260795" y="34764"/>
                </a:cubicBezTo>
                <a:cubicBezTo>
                  <a:pt x="263716" y="35685"/>
                  <a:pt x="269368" y="35082"/>
                  <a:pt x="271082" y="35145"/>
                </a:cubicBezTo>
              </a:path>
            </a:pathLst>
          </a:custGeom>
          <a:noFill/>
          <a:ln cap="flat" cmpd="sng" w="9525">
            <a:solidFill>
              <a:srgbClr val="FF00FF"/>
            </a:solidFill>
            <a:prstDash val="solid"/>
            <a:round/>
            <a:headEnd len="med" w="med" type="none"/>
            <a:tailEnd len="med" w="med" type="none"/>
          </a:ln>
        </p:spPr>
      </p:sp>
      <p:sp>
        <p:nvSpPr>
          <p:cNvPr id="357" name="Google Shape;357;p48"/>
          <p:cNvSpPr txBox="1"/>
          <p:nvPr/>
        </p:nvSpPr>
        <p:spPr>
          <a:xfrm>
            <a:off x="7300925" y="2471750"/>
            <a:ext cx="54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FF"/>
                </a:solidFill>
              </a:rPr>
              <a:t>70 F</a:t>
            </a:r>
            <a:endParaRPr>
              <a:solidFill>
                <a:srgbClr val="FF00FF"/>
              </a:solidFill>
            </a:endParaRPr>
          </a:p>
        </p:txBody>
      </p:sp>
      <p:sp>
        <p:nvSpPr>
          <p:cNvPr id="358" name="Google Shape;358;p48"/>
          <p:cNvSpPr txBox="1"/>
          <p:nvPr/>
        </p:nvSpPr>
        <p:spPr>
          <a:xfrm>
            <a:off x="7129475" y="4835813"/>
            <a:ext cx="54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00FF"/>
                </a:solidFill>
              </a:rPr>
              <a:t>75 F</a:t>
            </a:r>
            <a:endParaRPr>
              <a:solidFill>
                <a:srgbClr val="9900FF"/>
              </a:solidFill>
            </a:endParaRPr>
          </a:p>
        </p:txBody>
      </p:sp>
      <p:sp>
        <p:nvSpPr>
          <p:cNvPr id="359" name="Google Shape;359;p48"/>
          <p:cNvSpPr/>
          <p:nvPr/>
        </p:nvSpPr>
        <p:spPr>
          <a:xfrm>
            <a:off x="609600" y="990872"/>
            <a:ext cx="6919925" cy="1290750"/>
          </a:xfrm>
          <a:custGeom>
            <a:rect b="b" l="l" r="r" t="t"/>
            <a:pathLst>
              <a:path extrusionOk="0" h="51630" w="276797">
                <a:moveTo>
                  <a:pt x="0" y="40185"/>
                </a:moveTo>
                <a:cubicBezTo>
                  <a:pt x="1746" y="40185"/>
                  <a:pt x="6382" y="39899"/>
                  <a:pt x="10478" y="40185"/>
                </a:cubicBezTo>
                <a:cubicBezTo>
                  <a:pt x="14574" y="40471"/>
                  <a:pt x="20829" y="40534"/>
                  <a:pt x="24575" y="41899"/>
                </a:cubicBezTo>
                <a:cubicBezTo>
                  <a:pt x="28322" y="43264"/>
                  <a:pt x="29147" y="47900"/>
                  <a:pt x="32957" y="48376"/>
                </a:cubicBezTo>
                <a:cubicBezTo>
                  <a:pt x="36767" y="48852"/>
                  <a:pt x="43435" y="44757"/>
                  <a:pt x="47435" y="44757"/>
                </a:cubicBezTo>
                <a:cubicBezTo>
                  <a:pt x="51436" y="44757"/>
                  <a:pt x="53658" y="47233"/>
                  <a:pt x="56960" y="48376"/>
                </a:cubicBezTo>
                <a:cubicBezTo>
                  <a:pt x="60262" y="49519"/>
                  <a:pt x="63247" y="51837"/>
                  <a:pt x="67247" y="51615"/>
                </a:cubicBezTo>
                <a:cubicBezTo>
                  <a:pt x="71248" y="51393"/>
                  <a:pt x="78328" y="49393"/>
                  <a:pt x="80963" y="47043"/>
                </a:cubicBezTo>
                <a:cubicBezTo>
                  <a:pt x="83598" y="44694"/>
                  <a:pt x="83661" y="39328"/>
                  <a:pt x="83058" y="37518"/>
                </a:cubicBezTo>
                <a:cubicBezTo>
                  <a:pt x="82455" y="35708"/>
                  <a:pt x="79883" y="37168"/>
                  <a:pt x="77343" y="36184"/>
                </a:cubicBezTo>
                <a:cubicBezTo>
                  <a:pt x="74803" y="35200"/>
                  <a:pt x="69215" y="33866"/>
                  <a:pt x="67818" y="31612"/>
                </a:cubicBezTo>
                <a:cubicBezTo>
                  <a:pt x="66421" y="29358"/>
                  <a:pt x="66231" y="25294"/>
                  <a:pt x="68961" y="22659"/>
                </a:cubicBezTo>
                <a:cubicBezTo>
                  <a:pt x="71692" y="20024"/>
                  <a:pt x="79121" y="16246"/>
                  <a:pt x="84201" y="15801"/>
                </a:cubicBezTo>
                <a:cubicBezTo>
                  <a:pt x="89281" y="15357"/>
                  <a:pt x="95155" y="17325"/>
                  <a:pt x="99441" y="19992"/>
                </a:cubicBezTo>
                <a:cubicBezTo>
                  <a:pt x="103727" y="22659"/>
                  <a:pt x="107062" y="28501"/>
                  <a:pt x="109919" y="31803"/>
                </a:cubicBezTo>
                <a:cubicBezTo>
                  <a:pt x="112777" y="35105"/>
                  <a:pt x="114427" y="38026"/>
                  <a:pt x="116586" y="39804"/>
                </a:cubicBezTo>
                <a:cubicBezTo>
                  <a:pt x="118745" y="41582"/>
                  <a:pt x="119762" y="42281"/>
                  <a:pt x="122873" y="42471"/>
                </a:cubicBezTo>
                <a:cubicBezTo>
                  <a:pt x="125985" y="42662"/>
                  <a:pt x="131096" y="40757"/>
                  <a:pt x="135255" y="40947"/>
                </a:cubicBezTo>
                <a:cubicBezTo>
                  <a:pt x="139414" y="41138"/>
                  <a:pt x="144272" y="43582"/>
                  <a:pt x="147828" y="43614"/>
                </a:cubicBezTo>
                <a:cubicBezTo>
                  <a:pt x="151384" y="43646"/>
                  <a:pt x="153829" y="41740"/>
                  <a:pt x="156591" y="41137"/>
                </a:cubicBezTo>
                <a:cubicBezTo>
                  <a:pt x="159353" y="40534"/>
                  <a:pt x="161322" y="40185"/>
                  <a:pt x="164402" y="39994"/>
                </a:cubicBezTo>
                <a:cubicBezTo>
                  <a:pt x="167482" y="39804"/>
                  <a:pt x="171800" y="39296"/>
                  <a:pt x="175070" y="39994"/>
                </a:cubicBezTo>
                <a:cubicBezTo>
                  <a:pt x="178340" y="40693"/>
                  <a:pt x="179705" y="44407"/>
                  <a:pt x="184023" y="44185"/>
                </a:cubicBezTo>
                <a:cubicBezTo>
                  <a:pt x="188341" y="43963"/>
                  <a:pt x="196533" y="41582"/>
                  <a:pt x="200978" y="38661"/>
                </a:cubicBezTo>
                <a:cubicBezTo>
                  <a:pt x="205423" y="35740"/>
                  <a:pt x="206597" y="31009"/>
                  <a:pt x="210693" y="26659"/>
                </a:cubicBezTo>
                <a:cubicBezTo>
                  <a:pt x="214789" y="22309"/>
                  <a:pt x="221615" y="16118"/>
                  <a:pt x="225552" y="12562"/>
                </a:cubicBezTo>
                <a:cubicBezTo>
                  <a:pt x="229489" y="9006"/>
                  <a:pt x="230473" y="7165"/>
                  <a:pt x="234315" y="5323"/>
                </a:cubicBezTo>
                <a:cubicBezTo>
                  <a:pt x="238157" y="3482"/>
                  <a:pt x="244349" y="2307"/>
                  <a:pt x="248603" y="1513"/>
                </a:cubicBezTo>
                <a:cubicBezTo>
                  <a:pt x="252858" y="719"/>
                  <a:pt x="257905" y="-836"/>
                  <a:pt x="259842" y="561"/>
                </a:cubicBezTo>
                <a:cubicBezTo>
                  <a:pt x="261779" y="1958"/>
                  <a:pt x="260382" y="7228"/>
                  <a:pt x="260223" y="9895"/>
                </a:cubicBezTo>
                <a:cubicBezTo>
                  <a:pt x="260064" y="12562"/>
                  <a:pt x="258509" y="14309"/>
                  <a:pt x="258890" y="16563"/>
                </a:cubicBezTo>
                <a:cubicBezTo>
                  <a:pt x="259271" y="18817"/>
                  <a:pt x="260445" y="21326"/>
                  <a:pt x="262509" y="23421"/>
                </a:cubicBezTo>
                <a:cubicBezTo>
                  <a:pt x="264573" y="25517"/>
                  <a:pt x="268891" y="27961"/>
                  <a:pt x="271272" y="29136"/>
                </a:cubicBezTo>
                <a:cubicBezTo>
                  <a:pt x="273653" y="30311"/>
                  <a:pt x="275876" y="30247"/>
                  <a:pt x="276797" y="30469"/>
                </a:cubicBezTo>
              </a:path>
            </a:pathLst>
          </a:custGeom>
          <a:noFill/>
          <a:ln cap="flat" cmpd="sng" w="9525">
            <a:solidFill>
              <a:srgbClr val="00FF00"/>
            </a:solidFill>
            <a:prstDash val="solid"/>
            <a:round/>
            <a:headEnd len="med" w="med" type="none"/>
            <a:tailEnd len="med" w="med" type="none"/>
          </a:ln>
        </p:spPr>
      </p:sp>
      <p:sp>
        <p:nvSpPr>
          <p:cNvPr id="360" name="Google Shape;360;p48"/>
          <p:cNvSpPr txBox="1"/>
          <p:nvPr/>
        </p:nvSpPr>
        <p:spPr>
          <a:xfrm>
            <a:off x="2352675" y="1109675"/>
            <a:ext cx="548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rgbClr val="FF0000"/>
                </a:solidFill>
              </a:rPr>
              <a:t>L</a:t>
            </a:r>
            <a:endParaRPr b="1" sz="3600">
              <a:solidFill>
                <a:srgbClr val="FF0000"/>
              </a:solidFill>
            </a:endParaRPr>
          </a:p>
        </p:txBody>
      </p:sp>
      <p:sp>
        <p:nvSpPr>
          <p:cNvPr id="361" name="Google Shape;361;p48"/>
          <p:cNvSpPr txBox="1"/>
          <p:nvPr/>
        </p:nvSpPr>
        <p:spPr>
          <a:xfrm>
            <a:off x="7453325" y="1557350"/>
            <a:ext cx="54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FF00"/>
                </a:solidFill>
              </a:rPr>
              <a:t>65 F</a:t>
            </a:r>
            <a:endParaRPr>
              <a:solidFill>
                <a:srgbClr val="00FF00"/>
              </a:solidFill>
            </a:endParaRPr>
          </a:p>
        </p:txBody>
      </p:sp>
      <p:sp>
        <p:nvSpPr>
          <p:cNvPr id="362" name="Google Shape;362;p48"/>
          <p:cNvSpPr txBox="1"/>
          <p:nvPr/>
        </p:nvSpPr>
        <p:spPr>
          <a:xfrm>
            <a:off x="600075" y="-33325"/>
            <a:ext cx="548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rgbClr val="FF0000"/>
                </a:solidFill>
              </a:rPr>
              <a:t>L</a:t>
            </a:r>
            <a:endParaRPr b="1" sz="3600">
              <a:solidFill>
                <a:srgbClr val="FF0000"/>
              </a:solidFill>
            </a:endParaRPr>
          </a:p>
        </p:txBody>
      </p:sp>
      <p:sp>
        <p:nvSpPr>
          <p:cNvPr id="363" name="Google Shape;363;p48"/>
          <p:cNvSpPr/>
          <p:nvPr/>
        </p:nvSpPr>
        <p:spPr>
          <a:xfrm>
            <a:off x="4176675" y="2389975"/>
            <a:ext cx="232700" cy="525975"/>
          </a:xfrm>
          <a:custGeom>
            <a:rect b="b" l="l" r="r" t="t"/>
            <a:pathLst>
              <a:path extrusionOk="0" h="21039" w="9308">
                <a:moveTo>
                  <a:pt x="0" y="0"/>
                </a:moveTo>
                <a:cubicBezTo>
                  <a:pt x="1083" y="1031"/>
                  <a:pt x="4950" y="3868"/>
                  <a:pt x="6497" y="6188"/>
                </a:cubicBezTo>
                <a:cubicBezTo>
                  <a:pt x="8044" y="8509"/>
                  <a:pt x="9179" y="11448"/>
                  <a:pt x="9282" y="13923"/>
                </a:cubicBezTo>
                <a:cubicBezTo>
                  <a:pt x="9385" y="16398"/>
                  <a:pt x="7477" y="19853"/>
                  <a:pt x="7116" y="21039"/>
                </a:cubicBezTo>
              </a:path>
            </a:pathLst>
          </a:custGeom>
          <a:noFill/>
          <a:ln cap="flat" cmpd="sng" w="19050">
            <a:solidFill>
              <a:srgbClr val="0000FF"/>
            </a:solidFill>
            <a:prstDash val="dot"/>
            <a:round/>
            <a:headEnd len="med" w="med" type="none"/>
            <a:tailEnd len="med" w="med" type="none"/>
          </a:ln>
        </p:spPr>
      </p:sp>
      <p:sp>
        <p:nvSpPr>
          <p:cNvPr id="364" name="Google Shape;364;p48"/>
          <p:cNvSpPr/>
          <p:nvPr/>
        </p:nvSpPr>
        <p:spPr>
          <a:xfrm>
            <a:off x="6040700" y="2397725"/>
            <a:ext cx="119500" cy="665175"/>
          </a:xfrm>
          <a:custGeom>
            <a:rect b="b" l="l" r="r" t="t"/>
            <a:pathLst>
              <a:path extrusionOk="0" h="26607" w="4780">
                <a:moveTo>
                  <a:pt x="0" y="0"/>
                </a:moveTo>
                <a:cubicBezTo>
                  <a:pt x="774" y="1392"/>
                  <a:pt x="4125" y="5311"/>
                  <a:pt x="4641" y="8353"/>
                </a:cubicBezTo>
                <a:cubicBezTo>
                  <a:pt x="5157" y="11395"/>
                  <a:pt x="3764" y="15211"/>
                  <a:pt x="3094" y="18253"/>
                </a:cubicBezTo>
                <a:cubicBezTo>
                  <a:pt x="2424" y="21295"/>
                  <a:pt x="1032" y="25215"/>
                  <a:pt x="619" y="26607"/>
                </a:cubicBezTo>
              </a:path>
            </a:pathLst>
          </a:custGeom>
          <a:noFill/>
          <a:ln cap="flat" cmpd="sng" w="19050">
            <a:solidFill>
              <a:schemeClr val="dk1"/>
            </a:solidFill>
            <a:prstDash val="dot"/>
            <a:round/>
            <a:headEnd len="med" w="med" type="none"/>
            <a:tailEnd len="med" w="med" type="none"/>
          </a:ln>
        </p:spPr>
      </p:sp>
      <p:sp>
        <p:nvSpPr>
          <p:cNvPr id="365" name="Google Shape;365;p48"/>
          <p:cNvSpPr/>
          <p:nvPr/>
        </p:nvSpPr>
        <p:spPr>
          <a:xfrm>
            <a:off x="6241800" y="2018725"/>
            <a:ext cx="417675" cy="634250"/>
          </a:xfrm>
          <a:custGeom>
            <a:rect b="b" l="l" r="r" t="t"/>
            <a:pathLst>
              <a:path extrusionOk="0" h="25370" w="16707">
                <a:moveTo>
                  <a:pt x="0" y="0"/>
                </a:moveTo>
                <a:cubicBezTo>
                  <a:pt x="1341" y="1083"/>
                  <a:pt x="5930" y="4022"/>
                  <a:pt x="8044" y="6497"/>
                </a:cubicBezTo>
                <a:cubicBezTo>
                  <a:pt x="10158" y="8972"/>
                  <a:pt x="11241" y="11705"/>
                  <a:pt x="12685" y="14850"/>
                </a:cubicBezTo>
                <a:cubicBezTo>
                  <a:pt x="14129" y="17996"/>
                  <a:pt x="16037" y="23617"/>
                  <a:pt x="16707" y="25370"/>
                </a:cubicBezTo>
              </a:path>
            </a:pathLst>
          </a:custGeom>
          <a:noFill/>
          <a:ln cap="flat" cmpd="sng" w="19050">
            <a:solidFill>
              <a:schemeClr val="dk1"/>
            </a:solidFill>
            <a:prstDash val="dot"/>
            <a:round/>
            <a:headEnd len="med" w="med" type="none"/>
            <a:tailEnd len="med" w="med" type="none"/>
          </a:ln>
        </p:spPr>
      </p:sp>
      <p:sp>
        <p:nvSpPr>
          <p:cNvPr id="366" name="Google Shape;366;p48"/>
          <p:cNvSpPr/>
          <p:nvPr/>
        </p:nvSpPr>
        <p:spPr>
          <a:xfrm>
            <a:off x="3519225" y="2529200"/>
            <a:ext cx="278451" cy="835341"/>
          </a:xfrm>
          <a:custGeom>
            <a:rect b="b" l="l" r="r" t="t"/>
            <a:pathLst>
              <a:path extrusionOk="0" h="29701" w="9591">
                <a:moveTo>
                  <a:pt x="0" y="0"/>
                </a:moveTo>
                <a:cubicBezTo>
                  <a:pt x="1031" y="2372"/>
                  <a:pt x="4590" y="9282"/>
                  <a:pt x="6188" y="14232"/>
                </a:cubicBezTo>
                <a:cubicBezTo>
                  <a:pt x="7787" y="19182"/>
                  <a:pt x="9024" y="27123"/>
                  <a:pt x="9591" y="29701"/>
                </a:cubicBezTo>
              </a:path>
            </a:pathLst>
          </a:custGeom>
          <a:noFill/>
          <a:ln cap="flat" cmpd="sng" w="19050">
            <a:solidFill>
              <a:schemeClr val="dk1"/>
            </a:solidFill>
            <a:prstDash val="dot"/>
            <a:round/>
            <a:headEnd len="med" w="med" type="none"/>
            <a:tailEnd len="med" w="med" type="none"/>
          </a:ln>
        </p:spPr>
      </p:sp>
      <p:sp>
        <p:nvSpPr>
          <p:cNvPr id="367" name="Google Shape;367;p48"/>
          <p:cNvSpPr/>
          <p:nvPr/>
        </p:nvSpPr>
        <p:spPr>
          <a:xfrm>
            <a:off x="1690769" y="1446206"/>
            <a:ext cx="5729725" cy="2539125"/>
          </a:xfrm>
          <a:custGeom>
            <a:rect b="b" l="l" r="r" t="t"/>
            <a:pathLst>
              <a:path extrusionOk="0" h="101565" w="229189">
                <a:moveTo>
                  <a:pt x="11571" y="98700"/>
                </a:moveTo>
                <a:cubicBezTo>
                  <a:pt x="7962" y="97153"/>
                  <a:pt x="7188" y="94524"/>
                  <a:pt x="5693" y="91894"/>
                </a:cubicBezTo>
                <a:cubicBezTo>
                  <a:pt x="4198" y="89264"/>
                  <a:pt x="3527" y="86943"/>
                  <a:pt x="2599" y="82921"/>
                </a:cubicBezTo>
                <a:cubicBezTo>
                  <a:pt x="1671" y="78899"/>
                  <a:pt x="-546" y="71990"/>
                  <a:pt x="124" y="67762"/>
                </a:cubicBezTo>
                <a:cubicBezTo>
                  <a:pt x="794" y="63534"/>
                  <a:pt x="640" y="61316"/>
                  <a:pt x="6621" y="57552"/>
                </a:cubicBezTo>
                <a:cubicBezTo>
                  <a:pt x="12602" y="53788"/>
                  <a:pt x="29103" y="50024"/>
                  <a:pt x="36012" y="45177"/>
                </a:cubicBezTo>
                <a:cubicBezTo>
                  <a:pt x="42922" y="40330"/>
                  <a:pt x="46015" y="33369"/>
                  <a:pt x="48078" y="28470"/>
                </a:cubicBezTo>
                <a:cubicBezTo>
                  <a:pt x="50141" y="23571"/>
                  <a:pt x="47976" y="19137"/>
                  <a:pt x="48388" y="15785"/>
                </a:cubicBezTo>
                <a:cubicBezTo>
                  <a:pt x="48801" y="12433"/>
                  <a:pt x="48181" y="9752"/>
                  <a:pt x="50553" y="8360"/>
                </a:cubicBezTo>
                <a:cubicBezTo>
                  <a:pt x="52925" y="6968"/>
                  <a:pt x="58545" y="5215"/>
                  <a:pt x="62619" y="7432"/>
                </a:cubicBezTo>
                <a:cubicBezTo>
                  <a:pt x="66693" y="9649"/>
                  <a:pt x="69375" y="19498"/>
                  <a:pt x="74995" y="21664"/>
                </a:cubicBezTo>
                <a:cubicBezTo>
                  <a:pt x="80616" y="23830"/>
                  <a:pt x="89897" y="20684"/>
                  <a:pt x="96342" y="20426"/>
                </a:cubicBezTo>
                <a:cubicBezTo>
                  <a:pt x="102788" y="20168"/>
                  <a:pt x="105573" y="19498"/>
                  <a:pt x="113668" y="20117"/>
                </a:cubicBezTo>
                <a:cubicBezTo>
                  <a:pt x="121764" y="20736"/>
                  <a:pt x="136871" y="23624"/>
                  <a:pt x="144915" y="24139"/>
                </a:cubicBezTo>
                <a:cubicBezTo>
                  <a:pt x="152959" y="24655"/>
                  <a:pt x="157085" y="25685"/>
                  <a:pt x="161932" y="23210"/>
                </a:cubicBezTo>
                <a:cubicBezTo>
                  <a:pt x="166779" y="20735"/>
                  <a:pt x="169769" y="13155"/>
                  <a:pt x="173997" y="9288"/>
                </a:cubicBezTo>
                <a:cubicBezTo>
                  <a:pt x="178225" y="5421"/>
                  <a:pt x="180752" y="213"/>
                  <a:pt x="187301" y="7"/>
                </a:cubicBezTo>
                <a:cubicBezTo>
                  <a:pt x="193850" y="-199"/>
                  <a:pt x="207205" y="4339"/>
                  <a:pt x="213289" y="8051"/>
                </a:cubicBezTo>
                <a:cubicBezTo>
                  <a:pt x="219374" y="11764"/>
                  <a:pt x="221539" y="16713"/>
                  <a:pt x="223808" y="22282"/>
                </a:cubicBezTo>
                <a:cubicBezTo>
                  <a:pt x="226077" y="27851"/>
                  <a:pt x="232626" y="34194"/>
                  <a:pt x="226902" y="41464"/>
                </a:cubicBezTo>
                <a:cubicBezTo>
                  <a:pt x="221179" y="48735"/>
                  <a:pt x="202100" y="60336"/>
                  <a:pt x="189467" y="65905"/>
                </a:cubicBezTo>
                <a:cubicBezTo>
                  <a:pt x="176834" y="71474"/>
                  <a:pt x="164304" y="73486"/>
                  <a:pt x="151103" y="74878"/>
                </a:cubicBezTo>
                <a:cubicBezTo>
                  <a:pt x="137903" y="76270"/>
                  <a:pt x="118824" y="72454"/>
                  <a:pt x="110264" y="74259"/>
                </a:cubicBezTo>
                <a:cubicBezTo>
                  <a:pt x="101704" y="76064"/>
                  <a:pt x="103922" y="81839"/>
                  <a:pt x="99745" y="85706"/>
                </a:cubicBezTo>
                <a:cubicBezTo>
                  <a:pt x="95568" y="89573"/>
                  <a:pt x="92835" y="94884"/>
                  <a:pt x="85204" y="97462"/>
                </a:cubicBezTo>
                <a:cubicBezTo>
                  <a:pt x="77573" y="100040"/>
                  <a:pt x="63599" y="100556"/>
                  <a:pt x="53957" y="101175"/>
                </a:cubicBezTo>
                <a:cubicBezTo>
                  <a:pt x="44315" y="101794"/>
                  <a:pt x="34414" y="101588"/>
                  <a:pt x="27350" y="101175"/>
                </a:cubicBezTo>
                <a:cubicBezTo>
                  <a:pt x="20286" y="100763"/>
                  <a:pt x="15181" y="100247"/>
                  <a:pt x="11571" y="98700"/>
                </a:cubicBezTo>
                <a:close/>
              </a:path>
            </a:pathLst>
          </a:custGeom>
          <a:solidFill>
            <a:srgbClr val="38761D">
              <a:alpha val="20130"/>
            </a:srgbClr>
          </a:solidFill>
          <a:ln cap="flat" cmpd="sng" w="9525">
            <a:solidFill>
              <a:srgbClr val="38761D"/>
            </a:solidFill>
            <a:prstDash val="solid"/>
            <a:round/>
            <a:headEnd len="med" w="med" type="none"/>
            <a:tailEnd len="med" w="med" type="none"/>
          </a:ln>
        </p:spPr>
      </p:sp>
      <p:sp>
        <p:nvSpPr>
          <p:cNvPr id="368" name="Google Shape;368;p48"/>
          <p:cNvSpPr txBox="1"/>
          <p:nvPr/>
        </p:nvSpPr>
        <p:spPr>
          <a:xfrm>
            <a:off x="4027963" y="2627475"/>
            <a:ext cx="3095400" cy="615600"/>
          </a:xfrm>
          <a:prstGeom prst="rect">
            <a:avLst/>
          </a:prstGeom>
          <a:solidFill>
            <a:srgbClr val="C9DAF8"/>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t>04/12/2020 18 UTC sfc obs</a:t>
            </a:r>
            <a:endParaRPr/>
          </a:p>
          <a:p>
            <a:pPr indent="0" lvl="0" marL="0" rtl="0" algn="ctr">
              <a:spcBef>
                <a:spcPts val="0"/>
              </a:spcBef>
              <a:spcAft>
                <a:spcPts val="0"/>
              </a:spcAft>
              <a:buNone/>
            </a:pPr>
            <a:r>
              <a:rPr lang="en"/>
              <a:t>Multiple EF-3+ tornadoes hours later</a:t>
            </a:r>
            <a:endParaRPr>
              <a:solidFill>
                <a:srgbClr val="0000FF"/>
              </a:solidFill>
            </a:endParaRPr>
          </a:p>
        </p:txBody>
      </p:sp>
      <p:cxnSp>
        <p:nvCxnSpPr>
          <p:cNvPr id="369" name="Google Shape;369;p48"/>
          <p:cNvCxnSpPr>
            <a:endCxn id="370" idx="0"/>
          </p:cNvCxnSpPr>
          <p:nvPr/>
        </p:nvCxnSpPr>
        <p:spPr>
          <a:xfrm flipH="1" rot="10800000">
            <a:off x="3519313" y="2212850"/>
            <a:ext cx="478800" cy="475500"/>
          </a:xfrm>
          <a:prstGeom prst="straightConnector1">
            <a:avLst/>
          </a:prstGeom>
          <a:noFill/>
          <a:ln cap="flat" cmpd="sng" w="28575">
            <a:solidFill>
              <a:srgbClr val="FF0000"/>
            </a:solidFill>
            <a:prstDash val="solid"/>
            <a:round/>
            <a:headEnd len="med" w="med" type="none"/>
            <a:tailEnd len="med" w="med" type="none"/>
          </a:ln>
        </p:spPr>
      </p:cxnSp>
      <p:cxnSp>
        <p:nvCxnSpPr>
          <p:cNvPr id="371" name="Google Shape;371;p48"/>
          <p:cNvCxnSpPr/>
          <p:nvPr/>
        </p:nvCxnSpPr>
        <p:spPr>
          <a:xfrm flipH="1" rot="10800000">
            <a:off x="3327325" y="2688350"/>
            <a:ext cx="140700" cy="100800"/>
          </a:xfrm>
          <a:prstGeom prst="straightConnector1">
            <a:avLst/>
          </a:prstGeom>
          <a:noFill/>
          <a:ln cap="flat" cmpd="sng" w="28575">
            <a:solidFill>
              <a:srgbClr val="FF0000"/>
            </a:solidFill>
            <a:prstDash val="solid"/>
            <a:round/>
            <a:headEnd len="med" w="med" type="none"/>
            <a:tailEnd len="med" w="med" type="none"/>
          </a:ln>
        </p:spPr>
      </p:cxnSp>
      <p:cxnSp>
        <p:nvCxnSpPr>
          <p:cNvPr id="372" name="Google Shape;372;p48"/>
          <p:cNvCxnSpPr/>
          <p:nvPr/>
        </p:nvCxnSpPr>
        <p:spPr>
          <a:xfrm flipH="1" rot="10800000">
            <a:off x="3231188" y="2165750"/>
            <a:ext cx="651600" cy="561300"/>
          </a:xfrm>
          <a:prstGeom prst="straightConnector1">
            <a:avLst/>
          </a:prstGeom>
          <a:noFill/>
          <a:ln cap="flat" cmpd="sng" w="28575">
            <a:solidFill>
              <a:srgbClr val="FF0000"/>
            </a:solidFill>
            <a:prstDash val="solid"/>
            <a:round/>
            <a:headEnd len="med" w="med" type="none"/>
            <a:tailEnd len="med" w="med" type="none"/>
          </a:ln>
        </p:spPr>
      </p:cxnSp>
      <p:sp>
        <p:nvSpPr>
          <p:cNvPr id="373" name="Google Shape;373;p48"/>
          <p:cNvSpPr/>
          <p:nvPr/>
        </p:nvSpPr>
        <p:spPr>
          <a:xfrm rot="10800000">
            <a:off x="3404688" y="2433050"/>
            <a:ext cx="232800" cy="255300"/>
          </a:xfrm>
          <a:prstGeom prst="triangle">
            <a:avLst>
              <a:gd fmla="val 50000" name="adj"/>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48"/>
          <p:cNvSpPr/>
          <p:nvPr/>
        </p:nvSpPr>
        <p:spPr>
          <a:xfrm rot="10800000">
            <a:off x="3221263" y="2553888"/>
            <a:ext cx="232800" cy="255300"/>
          </a:xfrm>
          <a:prstGeom prst="triangle">
            <a:avLst>
              <a:gd fmla="val 50000" name="adj"/>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5" name="Google Shape;375;p48"/>
          <p:cNvPicPr preferRelativeResize="0"/>
          <p:nvPr/>
        </p:nvPicPr>
        <p:blipFill>
          <a:blip r:embed="rId4">
            <a:alphaModFix/>
          </a:blip>
          <a:stretch>
            <a:fillRect/>
          </a:stretch>
        </p:blipFill>
        <p:spPr>
          <a:xfrm>
            <a:off x="4268195" y="3426624"/>
            <a:ext cx="2614968" cy="1587250"/>
          </a:xfrm>
          <a:prstGeom prst="rect">
            <a:avLst/>
          </a:prstGeom>
          <a:noFill/>
          <a:ln cap="flat" cmpd="sng" w="9525">
            <a:solidFill>
              <a:schemeClr val="dk1"/>
            </a:solidFill>
            <a:prstDash val="solid"/>
            <a:round/>
            <a:headEnd len="sm" w="sm" type="none"/>
            <a:tailEnd len="sm" w="sm" type="none"/>
          </a:ln>
        </p:spPr>
      </p:pic>
      <p:sp>
        <p:nvSpPr>
          <p:cNvPr id="376" name="Google Shape;376;p48"/>
          <p:cNvSpPr txBox="1"/>
          <p:nvPr/>
        </p:nvSpPr>
        <p:spPr>
          <a:xfrm>
            <a:off x="709825" y="872938"/>
            <a:ext cx="1299900" cy="405900"/>
          </a:xfrm>
          <a:prstGeom prst="rect">
            <a:avLst/>
          </a:prstGeom>
          <a:solidFill>
            <a:srgbClr val="FFFFFF">
              <a:alpha val="5636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00B0F0"/>
                </a:solidFill>
              </a:rPr>
              <a:t>6 km wind</a:t>
            </a:r>
            <a:endParaRPr sz="1800">
              <a:solidFill>
                <a:srgbClr val="00B0F0"/>
              </a:solidFill>
            </a:endParaRPr>
          </a:p>
        </p:txBody>
      </p:sp>
      <p:cxnSp>
        <p:nvCxnSpPr>
          <p:cNvPr id="377" name="Google Shape;377;p48"/>
          <p:cNvCxnSpPr/>
          <p:nvPr/>
        </p:nvCxnSpPr>
        <p:spPr>
          <a:xfrm flipH="1" rot="10800000">
            <a:off x="1334750" y="831575"/>
            <a:ext cx="1113900" cy="944700"/>
          </a:xfrm>
          <a:prstGeom prst="straightConnector1">
            <a:avLst/>
          </a:prstGeom>
          <a:noFill/>
          <a:ln cap="flat" cmpd="sng" w="38100">
            <a:solidFill>
              <a:srgbClr val="00B0F0"/>
            </a:solidFill>
            <a:prstDash val="solid"/>
            <a:round/>
            <a:headEnd len="med" w="med" type="none"/>
            <a:tailEnd len="med" w="med" type="triangle"/>
          </a:ln>
        </p:spPr>
      </p:cxnSp>
      <p:sp>
        <p:nvSpPr>
          <p:cNvPr id="378" name="Google Shape;378;p48"/>
          <p:cNvSpPr txBox="1"/>
          <p:nvPr/>
        </p:nvSpPr>
        <p:spPr>
          <a:xfrm>
            <a:off x="2301575" y="2683688"/>
            <a:ext cx="4641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6AA84F"/>
                </a:solidFill>
              </a:rPr>
              <a:t>A</a:t>
            </a:r>
            <a:endParaRPr b="1" sz="2600">
              <a:solidFill>
                <a:srgbClr val="6AA84F"/>
              </a:solidFill>
            </a:endParaRPr>
          </a:p>
        </p:txBody>
      </p:sp>
      <p:sp>
        <p:nvSpPr>
          <p:cNvPr id="379" name="Google Shape;379;p48"/>
          <p:cNvSpPr/>
          <p:nvPr/>
        </p:nvSpPr>
        <p:spPr>
          <a:xfrm>
            <a:off x="2687963" y="2887400"/>
            <a:ext cx="211800" cy="177600"/>
          </a:xfrm>
          <a:prstGeom prst="ellipse">
            <a:avLst/>
          </a:prstGeom>
          <a:solidFill>
            <a:srgbClr val="6AA84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93C47D"/>
              </a:solidFill>
            </a:endParaRPr>
          </a:p>
        </p:txBody>
      </p:sp>
      <p:cxnSp>
        <p:nvCxnSpPr>
          <p:cNvPr id="380" name="Google Shape;380;p48"/>
          <p:cNvCxnSpPr/>
          <p:nvPr/>
        </p:nvCxnSpPr>
        <p:spPr>
          <a:xfrm flipH="1" rot="10800000">
            <a:off x="2824595" y="2566284"/>
            <a:ext cx="536100" cy="405900"/>
          </a:xfrm>
          <a:prstGeom prst="straightConnector1">
            <a:avLst/>
          </a:prstGeom>
          <a:noFill/>
          <a:ln cap="flat" cmpd="sng" w="28575">
            <a:solidFill>
              <a:srgbClr val="6AA84F"/>
            </a:solidFill>
            <a:prstDash val="solid"/>
            <a:round/>
            <a:headEnd len="med" w="med" type="none"/>
            <a:tailEnd len="med" w="med" type="triangl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49"/>
          <p:cNvSpPr txBox="1"/>
          <p:nvPr/>
        </p:nvSpPr>
        <p:spPr>
          <a:xfrm>
            <a:off x="1298850" y="225125"/>
            <a:ext cx="65463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CCCCCC"/>
                </a:solidFill>
              </a:rPr>
              <a:t>Warm Sector Geometry and Residence Time</a:t>
            </a:r>
            <a:endParaRPr b="1" sz="3000">
              <a:solidFill>
                <a:srgbClr val="CCCCCC"/>
              </a:solidFill>
            </a:endParaRPr>
          </a:p>
        </p:txBody>
      </p:sp>
      <p:pic>
        <p:nvPicPr>
          <p:cNvPr id="386" name="Google Shape;386;p49"/>
          <p:cNvPicPr preferRelativeResize="0"/>
          <p:nvPr/>
        </p:nvPicPr>
        <p:blipFill>
          <a:blip r:embed="rId3">
            <a:alphaModFix/>
          </a:blip>
          <a:stretch>
            <a:fillRect/>
          </a:stretch>
        </p:blipFill>
        <p:spPr>
          <a:xfrm>
            <a:off x="536825" y="0"/>
            <a:ext cx="8105001" cy="5143500"/>
          </a:xfrm>
          <a:prstGeom prst="rect">
            <a:avLst/>
          </a:prstGeom>
          <a:noFill/>
          <a:ln>
            <a:noFill/>
          </a:ln>
        </p:spPr>
      </p:pic>
      <p:sp>
        <p:nvSpPr>
          <p:cNvPr id="387" name="Google Shape;387;p49"/>
          <p:cNvSpPr/>
          <p:nvPr/>
        </p:nvSpPr>
        <p:spPr>
          <a:xfrm>
            <a:off x="1290650" y="930591"/>
            <a:ext cx="6138850" cy="3131825"/>
          </a:xfrm>
          <a:custGeom>
            <a:rect b="b" l="l" r="r" t="t"/>
            <a:pathLst>
              <a:path extrusionOk="0" h="125273" w="245554">
                <a:moveTo>
                  <a:pt x="0" y="125273"/>
                </a:moveTo>
                <a:cubicBezTo>
                  <a:pt x="286" y="124765"/>
                  <a:pt x="381" y="125686"/>
                  <a:pt x="1714" y="122225"/>
                </a:cubicBezTo>
                <a:cubicBezTo>
                  <a:pt x="3048" y="118764"/>
                  <a:pt x="6763" y="113144"/>
                  <a:pt x="8001" y="104508"/>
                </a:cubicBezTo>
                <a:cubicBezTo>
                  <a:pt x="9239" y="95872"/>
                  <a:pt x="8160" y="79712"/>
                  <a:pt x="9144" y="70409"/>
                </a:cubicBezTo>
                <a:cubicBezTo>
                  <a:pt x="10128" y="61106"/>
                  <a:pt x="13620" y="54344"/>
                  <a:pt x="13906" y="48692"/>
                </a:cubicBezTo>
                <a:cubicBezTo>
                  <a:pt x="14192" y="43041"/>
                  <a:pt x="10763" y="39231"/>
                  <a:pt x="10858" y="36500"/>
                </a:cubicBezTo>
                <a:cubicBezTo>
                  <a:pt x="10953" y="33770"/>
                  <a:pt x="12097" y="32658"/>
                  <a:pt x="14478" y="32309"/>
                </a:cubicBezTo>
                <a:cubicBezTo>
                  <a:pt x="16859" y="31960"/>
                  <a:pt x="20606" y="34055"/>
                  <a:pt x="25146" y="34404"/>
                </a:cubicBezTo>
                <a:cubicBezTo>
                  <a:pt x="29686" y="34753"/>
                  <a:pt x="37719" y="35039"/>
                  <a:pt x="41719" y="34404"/>
                </a:cubicBezTo>
                <a:cubicBezTo>
                  <a:pt x="45720" y="33769"/>
                  <a:pt x="45561" y="31388"/>
                  <a:pt x="49149" y="30594"/>
                </a:cubicBezTo>
                <a:cubicBezTo>
                  <a:pt x="52737" y="29800"/>
                  <a:pt x="59023" y="30849"/>
                  <a:pt x="63246" y="29642"/>
                </a:cubicBezTo>
                <a:cubicBezTo>
                  <a:pt x="67469" y="28436"/>
                  <a:pt x="71405" y="25990"/>
                  <a:pt x="74485" y="23355"/>
                </a:cubicBezTo>
                <a:cubicBezTo>
                  <a:pt x="77565" y="20720"/>
                  <a:pt x="78517" y="14846"/>
                  <a:pt x="81724" y="13830"/>
                </a:cubicBezTo>
                <a:cubicBezTo>
                  <a:pt x="84931" y="12814"/>
                  <a:pt x="90265" y="15164"/>
                  <a:pt x="93726" y="17259"/>
                </a:cubicBezTo>
                <a:cubicBezTo>
                  <a:pt x="97187" y="19355"/>
                  <a:pt x="97822" y="25292"/>
                  <a:pt x="102489" y="26403"/>
                </a:cubicBezTo>
                <a:cubicBezTo>
                  <a:pt x="107156" y="27514"/>
                  <a:pt x="117252" y="25546"/>
                  <a:pt x="121729" y="23927"/>
                </a:cubicBezTo>
                <a:cubicBezTo>
                  <a:pt x="126206" y="22308"/>
                  <a:pt x="125888" y="19133"/>
                  <a:pt x="129349" y="16688"/>
                </a:cubicBezTo>
                <a:cubicBezTo>
                  <a:pt x="132810" y="14243"/>
                  <a:pt x="138240" y="9734"/>
                  <a:pt x="142494" y="9258"/>
                </a:cubicBezTo>
                <a:cubicBezTo>
                  <a:pt x="146749" y="8782"/>
                  <a:pt x="150749" y="12624"/>
                  <a:pt x="154876" y="13830"/>
                </a:cubicBezTo>
                <a:cubicBezTo>
                  <a:pt x="159004" y="15037"/>
                  <a:pt x="161830" y="16751"/>
                  <a:pt x="167259" y="16497"/>
                </a:cubicBezTo>
                <a:cubicBezTo>
                  <a:pt x="172688" y="16243"/>
                  <a:pt x="182721" y="14624"/>
                  <a:pt x="187452" y="12306"/>
                </a:cubicBezTo>
                <a:cubicBezTo>
                  <a:pt x="192183" y="9988"/>
                  <a:pt x="191611" y="4401"/>
                  <a:pt x="195643" y="2591"/>
                </a:cubicBezTo>
                <a:cubicBezTo>
                  <a:pt x="199675" y="781"/>
                  <a:pt x="203327" y="-1568"/>
                  <a:pt x="211645" y="1448"/>
                </a:cubicBezTo>
                <a:cubicBezTo>
                  <a:pt x="219964" y="4464"/>
                  <a:pt x="239903" y="17481"/>
                  <a:pt x="245554" y="20688"/>
                </a:cubicBezTo>
              </a:path>
            </a:pathLst>
          </a:custGeom>
          <a:noFill/>
          <a:ln cap="flat" cmpd="sng" w="9525">
            <a:solidFill>
              <a:srgbClr val="00FF00"/>
            </a:solidFill>
            <a:prstDash val="solid"/>
            <a:round/>
            <a:headEnd len="med" w="med" type="none"/>
            <a:tailEnd len="med" w="med" type="none"/>
          </a:ln>
        </p:spPr>
      </p:sp>
      <p:sp>
        <p:nvSpPr>
          <p:cNvPr id="388" name="Google Shape;388;p49"/>
          <p:cNvSpPr/>
          <p:nvPr/>
        </p:nvSpPr>
        <p:spPr>
          <a:xfrm>
            <a:off x="1466850" y="1709353"/>
            <a:ext cx="5853125" cy="2329250"/>
          </a:xfrm>
          <a:custGeom>
            <a:rect b="b" l="l" r="r" t="t"/>
            <a:pathLst>
              <a:path extrusionOk="0" h="93170" w="234125">
                <a:moveTo>
                  <a:pt x="0" y="93170"/>
                </a:moveTo>
                <a:cubicBezTo>
                  <a:pt x="1207" y="88852"/>
                  <a:pt x="5747" y="73739"/>
                  <a:pt x="7239" y="67262"/>
                </a:cubicBezTo>
                <a:cubicBezTo>
                  <a:pt x="8731" y="60785"/>
                  <a:pt x="8287" y="60341"/>
                  <a:pt x="8954" y="54308"/>
                </a:cubicBezTo>
                <a:cubicBezTo>
                  <a:pt x="9621" y="48276"/>
                  <a:pt x="9875" y="36528"/>
                  <a:pt x="11240" y="31067"/>
                </a:cubicBezTo>
                <a:cubicBezTo>
                  <a:pt x="12605" y="25606"/>
                  <a:pt x="15272" y="23225"/>
                  <a:pt x="17145" y="21542"/>
                </a:cubicBezTo>
                <a:cubicBezTo>
                  <a:pt x="19018" y="19859"/>
                  <a:pt x="19844" y="20781"/>
                  <a:pt x="22479" y="20971"/>
                </a:cubicBezTo>
                <a:cubicBezTo>
                  <a:pt x="25114" y="21162"/>
                  <a:pt x="28353" y="22399"/>
                  <a:pt x="32957" y="22685"/>
                </a:cubicBezTo>
                <a:cubicBezTo>
                  <a:pt x="37561" y="22971"/>
                  <a:pt x="43308" y="22209"/>
                  <a:pt x="50102" y="22685"/>
                </a:cubicBezTo>
                <a:cubicBezTo>
                  <a:pt x="56897" y="23161"/>
                  <a:pt x="67977" y="26781"/>
                  <a:pt x="73724" y="25543"/>
                </a:cubicBezTo>
                <a:cubicBezTo>
                  <a:pt x="79471" y="24305"/>
                  <a:pt x="81598" y="18812"/>
                  <a:pt x="84582" y="15256"/>
                </a:cubicBezTo>
                <a:cubicBezTo>
                  <a:pt x="87567" y="11700"/>
                  <a:pt x="88615" y="5858"/>
                  <a:pt x="91631" y="4207"/>
                </a:cubicBezTo>
                <a:cubicBezTo>
                  <a:pt x="94647" y="2556"/>
                  <a:pt x="99727" y="4398"/>
                  <a:pt x="102680" y="5350"/>
                </a:cubicBezTo>
                <a:cubicBezTo>
                  <a:pt x="105633" y="6303"/>
                  <a:pt x="105886" y="8747"/>
                  <a:pt x="109347" y="9922"/>
                </a:cubicBezTo>
                <a:cubicBezTo>
                  <a:pt x="112808" y="11097"/>
                  <a:pt x="120618" y="10525"/>
                  <a:pt x="123444" y="12398"/>
                </a:cubicBezTo>
                <a:cubicBezTo>
                  <a:pt x="126270" y="14271"/>
                  <a:pt x="125445" y="18494"/>
                  <a:pt x="126302" y="21161"/>
                </a:cubicBezTo>
                <a:cubicBezTo>
                  <a:pt x="127159" y="23828"/>
                  <a:pt x="126397" y="27511"/>
                  <a:pt x="128588" y="28400"/>
                </a:cubicBezTo>
                <a:cubicBezTo>
                  <a:pt x="130779" y="29289"/>
                  <a:pt x="135890" y="28559"/>
                  <a:pt x="139446" y="26495"/>
                </a:cubicBezTo>
                <a:cubicBezTo>
                  <a:pt x="143002" y="24431"/>
                  <a:pt x="146971" y="19542"/>
                  <a:pt x="149924" y="16018"/>
                </a:cubicBezTo>
                <a:cubicBezTo>
                  <a:pt x="152877" y="12494"/>
                  <a:pt x="153988" y="7731"/>
                  <a:pt x="157163" y="5350"/>
                </a:cubicBezTo>
                <a:cubicBezTo>
                  <a:pt x="160338" y="2969"/>
                  <a:pt x="165704" y="2619"/>
                  <a:pt x="168974" y="1730"/>
                </a:cubicBezTo>
                <a:cubicBezTo>
                  <a:pt x="172244" y="841"/>
                  <a:pt x="173514" y="-47"/>
                  <a:pt x="176784" y="16"/>
                </a:cubicBezTo>
                <a:cubicBezTo>
                  <a:pt x="180054" y="80"/>
                  <a:pt x="184849" y="79"/>
                  <a:pt x="188595" y="2111"/>
                </a:cubicBezTo>
                <a:cubicBezTo>
                  <a:pt x="192342" y="4143"/>
                  <a:pt x="195834" y="10621"/>
                  <a:pt x="199263" y="12208"/>
                </a:cubicBezTo>
                <a:cubicBezTo>
                  <a:pt x="202692" y="13796"/>
                  <a:pt x="205962" y="11509"/>
                  <a:pt x="209169" y="11636"/>
                </a:cubicBezTo>
                <a:cubicBezTo>
                  <a:pt x="212376" y="11763"/>
                  <a:pt x="214345" y="11383"/>
                  <a:pt x="218504" y="12970"/>
                </a:cubicBezTo>
                <a:cubicBezTo>
                  <a:pt x="222663" y="14558"/>
                  <a:pt x="231522" y="19796"/>
                  <a:pt x="234125" y="21161"/>
                </a:cubicBezTo>
              </a:path>
            </a:pathLst>
          </a:custGeom>
          <a:noFill/>
          <a:ln cap="flat" cmpd="sng" w="9525">
            <a:solidFill>
              <a:srgbClr val="FF00FF"/>
            </a:solidFill>
            <a:prstDash val="solid"/>
            <a:round/>
            <a:headEnd len="med" w="med" type="none"/>
            <a:tailEnd len="med" w="med" type="none"/>
          </a:ln>
        </p:spPr>
      </p:sp>
      <p:sp>
        <p:nvSpPr>
          <p:cNvPr id="389" name="Google Shape;389;p49"/>
          <p:cNvSpPr/>
          <p:nvPr/>
        </p:nvSpPr>
        <p:spPr>
          <a:xfrm>
            <a:off x="1624025" y="2995416"/>
            <a:ext cx="2190750" cy="1014600"/>
          </a:xfrm>
          <a:custGeom>
            <a:rect b="b" l="l" r="r" t="t"/>
            <a:pathLst>
              <a:path extrusionOk="0" h="40584" w="87630">
                <a:moveTo>
                  <a:pt x="0" y="40584"/>
                </a:moveTo>
                <a:cubicBezTo>
                  <a:pt x="1365" y="35409"/>
                  <a:pt x="4984" y="15851"/>
                  <a:pt x="8191" y="9533"/>
                </a:cubicBezTo>
                <a:cubicBezTo>
                  <a:pt x="11398" y="3215"/>
                  <a:pt x="15843" y="3723"/>
                  <a:pt x="19240" y="2675"/>
                </a:cubicBezTo>
                <a:cubicBezTo>
                  <a:pt x="22637" y="1627"/>
                  <a:pt x="24860" y="3373"/>
                  <a:pt x="28575" y="3246"/>
                </a:cubicBezTo>
                <a:cubicBezTo>
                  <a:pt x="32290" y="3119"/>
                  <a:pt x="36735" y="2421"/>
                  <a:pt x="41529" y="1913"/>
                </a:cubicBezTo>
                <a:cubicBezTo>
                  <a:pt x="46323" y="1405"/>
                  <a:pt x="53562" y="-532"/>
                  <a:pt x="57340" y="198"/>
                </a:cubicBezTo>
                <a:cubicBezTo>
                  <a:pt x="61118" y="928"/>
                  <a:pt x="61309" y="3183"/>
                  <a:pt x="64198" y="6294"/>
                </a:cubicBezTo>
                <a:cubicBezTo>
                  <a:pt x="67087" y="9406"/>
                  <a:pt x="72422" y="14740"/>
                  <a:pt x="74676" y="18867"/>
                </a:cubicBezTo>
                <a:cubicBezTo>
                  <a:pt x="76930" y="22995"/>
                  <a:pt x="75565" y="27662"/>
                  <a:pt x="77724" y="31059"/>
                </a:cubicBezTo>
                <a:cubicBezTo>
                  <a:pt x="79883" y="34456"/>
                  <a:pt x="85979" y="37886"/>
                  <a:pt x="87630" y="39251"/>
                </a:cubicBezTo>
              </a:path>
            </a:pathLst>
          </a:custGeom>
          <a:noFill/>
          <a:ln cap="flat" cmpd="sng" w="9525">
            <a:solidFill>
              <a:srgbClr val="9900FF"/>
            </a:solidFill>
            <a:prstDash val="solid"/>
            <a:round/>
            <a:headEnd len="med" w="med" type="none"/>
            <a:tailEnd len="med" w="med" type="none"/>
          </a:ln>
        </p:spPr>
      </p:sp>
      <p:sp>
        <p:nvSpPr>
          <p:cNvPr id="390" name="Google Shape;390;p49"/>
          <p:cNvSpPr/>
          <p:nvPr/>
        </p:nvSpPr>
        <p:spPr>
          <a:xfrm>
            <a:off x="7086600" y="3824300"/>
            <a:ext cx="1347800" cy="871525"/>
          </a:xfrm>
          <a:custGeom>
            <a:rect b="b" l="l" r="r" t="t"/>
            <a:pathLst>
              <a:path extrusionOk="0" h="34861" w="53912">
                <a:moveTo>
                  <a:pt x="0" y="34861"/>
                </a:moveTo>
                <a:cubicBezTo>
                  <a:pt x="826" y="32924"/>
                  <a:pt x="1492" y="25051"/>
                  <a:pt x="4953" y="23241"/>
                </a:cubicBezTo>
                <a:cubicBezTo>
                  <a:pt x="8414" y="21431"/>
                  <a:pt x="16479" y="23940"/>
                  <a:pt x="20765" y="24003"/>
                </a:cubicBezTo>
                <a:cubicBezTo>
                  <a:pt x="25051" y="24067"/>
                  <a:pt x="27179" y="24511"/>
                  <a:pt x="30671" y="23622"/>
                </a:cubicBezTo>
                <a:cubicBezTo>
                  <a:pt x="34164" y="22733"/>
                  <a:pt x="37847" y="22606"/>
                  <a:pt x="41720" y="18669"/>
                </a:cubicBezTo>
                <a:cubicBezTo>
                  <a:pt x="45594" y="14732"/>
                  <a:pt x="51880" y="3112"/>
                  <a:pt x="53912" y="0"/>
                </a:cubicBezTo>
              </a:path>
            </a:pathLst>
          </a:custGeom>
          <a:noFill/>
          <a:ln cap="flat" cmpd="sng" w="9525">
            <a:solidFill>
              <a:srgbClr val="9900FF"/>
            </a:solidFill>
            <a:prstDash val="solid"/>
            <a:round/>
            <a:headEnd len="med" w="med" type="none"/>
            <a:tailEnd len="med" w="med" type="none"/>
          </a:ln>
        </p:spPr>
      </p:sp>
      <p:sp>
        <p:nvSpPr>
          <p:cNvPr id="391" name="Google Shape;391;p49"/>
          <p:cNvSpPr txBox="1"/>
          <p:nvPr/>
        </p:nvSpPr>
        <p:spPr>
          <a:xfrm>
            <a:off x="7315225" y="2061825"/>
            <a:ext cx="54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FF"/>
                </a:solidFill>
              </a:rPr>
              <a:t>70 F</a:t>
            </a:r>
            <a:endParaRPr>
              <a:solidFill>
                <a:srgbClr val="FF00FF"/>
              </a:solidFill>
            </a:endParaRPr>
          </a:p>
        </p:txBody>
      </p:sp>
      <p:sp>
        <p:nvSpPr>
          <p:cNvPr id="392" name="Google Shape;392;p49"/>
          <p:cNvSpPr txBox="1"/>
          <p:nvPr/>
        </p:nvSpPr>
        <p:spPr>
          <a:xfrm>
            <a:off x="6804600" y="4642463"/>
            <a:ext cx="54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00FF"/>
                </a:solidFill>
              </a:rPr>
              <a:t>75 F</a:t>
            </a:r>
            <a:endParaRPr>
              <a:solidFill>
                <a:srgbClr val="9900FF"/>
              </a:solidFill>
            </a:endParaRPr>
          </a:p>
        </p:txBody>
      </p:sp>
      <p:sp>
        <p:nvSpPr>
          <p:cNvPr id="393" name="Google Shape;393;p49"/>
          <p:cNvSpPr txBox="1"/>
          <p:nvPr/>
        </p:nvSpPr>
        <p:spPr>
          <a:xfrm>
            <a:off x="7453325" y="1328750"/>
            <a:ext cx="54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FF00"/>
                </a:solidFill>
              </a:rPr>
              <a:t>65 F</a:t>
            </a:r>
            <a:endParaRPr>
              <a:solidFill>
                <a:srgbClr val="00FF00"/>
              </a:solidFill>
            </a:endParaRPr>
          </a:p>
        </p:txBody>
      </p:sp>
      <p:sp>
        <p:nvSpPr>
          <p:cNvPr id="394" name="Google Shape;394;p49"/>
          <p:cNvSpPr txBox="1"/>
          <p:nvPr/>
        </p:nvSpPr>
        <p:spPr>
          <a:xfrm>
            <a:off x="3723925" y="3781638"/>
            <a:ext cx="54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00FF"/>
                </a:solidFill>
              </a:rPr>
              <a:t>75 F</a:t>
            </a:r>
            <a:endParaRPr>
              <a:solidFill>
                <a:srgbClr val="9900FF"/>
              </a:solidFill>
            </a:endParaRPr>
          </a:p>
        </p:txBody>
      </p:sp>
      <p:sp>
        <p:nvSpPr>
          <p:cNvPr id="395" name="Google Shape;395;p49"/>
          <p:cNvSpPr/>
          <p:nvPr/>
        </p:nvSpPr>
        <p:spPr>
          <a:xfrm>
            <a:off x="662000" y="1252550"/>
            <a:ext cx="1205475" cy="3481025"/>
          </a:xfrm>
          <a:custGeom>
            <a:rect b="b" l="l" r="r" t="t"/>
            <a:pathLst>
              <a:path extrusionOk="0" h="139241" w="48219">
                <a:moveTo>
                  <a:pt x="0" y="0"/>
                </a:moveTo>
                <a:cubicBezTo>
                  <a:pt x="1080" y="1397"/>
                  <a:pt x="2858" y="6509"/>
                  <a:pt x="6477" y="8382"/>
                </a:cubicBezTo>
                <a:cubicBezTo>
                  <a:pt x="10097" y="10255"/>
                  <a:pt x="17272" y="9175"/>
                  <a:pt x="21717" y="11239"/>
                </a:cubicBezTo>
                <a:cubicBezTo>
                  <a:pt x="26162" y="13303"/>
                  <a:pt x="29718" y="16256"/>
                  <a:pt x="33147" y="20764"/>
                </a:cubicBezTo>
                <a:cubicBezTo>
                  <a:pt x="36576" y="25273"/>
                  <a:pt x="39783" y="31686"/>
                  <a:pt x="42291" y="38290"/>
                </a:cubicBezTo>
                <a:cubicBezTo>
                  <a:pt x="44799" y="44894"/>
                  <a:pt x="48545" y="53276"/>
                  <a:pt x="48196" y="60388"/>
                </a:cubicBezTo>
                <a:cubicBezTo>
                  <a:pt x="47847" y="67500"/>
                  <a:pt x="46041" y="67820"/>
                  <a:pt x="40195" y="80962"/>
                </a:cubicBezTo>
                <a:cubicBezTo>
                  <a:pt x="34349" y="94104"/>
                  <a:pt x="17633" y="129528"/>
                  <a:pt x="13121" y="139241"/>
                </a:cubicBezTo>
              </a:path>
            </a:pathLst>
          </a:custGeom>
          <a:noFill/>
          <a:ln cap="flat" cmpd="sng" w="38100">
            <a:solidFill>
              <a:srgbClr val="783F04"/>
            </a:solidFill>
            <a:prstDash val="dash"/>
            <a:round/>
            <a:headEnd len="med" w="med" type="none"/>
            <a:tailEnd len="med" w="med" type="none"/>
          </a:ln>
        </p:spPr>
      </p:sp>
      <p:sp>
        <p:nvSpPr>
          <p:cNvPr id="396" name="Google Shape;396;p49"/>
          <p:cNvSpPr/>
          <p:nvPr/>
        </p:nvSpPr>
        <p:spPr>
          <a:xfrm>
            <a:off x="1919300" y="1401375"/>
            <a:ext cx="2477325" cy="1446600"/>
          </a:xfrm>
          <a:custGeom>
            <a:rect b="b" l="l" r="r" t="t"/>
            <a:pathLst>
              <a:path extrusionOk="0" h="57864" w="99093">
                <a:moveTo>
                  <a:pt x="99093" y="0"/>
                </a:moveTo>
                <a:cubicBezTo>
                  <a:pt x="97707" y="1283"/>
                  <a:pt x="94986" y="5339"/>
                  <a:pt x="90777" y="7700"/>
                </a:cubicBezTo>
                <a:cubicBezTo>
                  <a:pt x="86568" y="10061"/>
                  <a:pt x="79950" y="10538"/>
                  <a:pt x="73837" y="14168"/>
                </a:cubicBezTo>
                <a:cubicBezTo>
                  <a:pt x="67725" y="17798"/>
                  <a:pt x="60027" y="25753"/>
                  <a:pt x="54102" y="29480"/>
                </a:cubicBezTo>
                <a:cubicBezTo>
                  <a:pt x="48178" y="33207"/>
                  <a:pt x="43942" y="34274"/>
                  <a:pt x="38290" y="36528"/>
                </a:cubicBezTo>
                <a:cubicBezTo>
                  <a:pt x="32639" y="38782"/>
                  <a:pt x="25400" y="40052"/>
                  <a:pt x="20193" y="43005"/>
                </a:cubicBezTo>
                <a:cubicBezTo>
                  <a:pt x="14986" y="45958"/>
                  <a:pt x="10414" y="51769"/>
                  <a:pt x="7048" y="54245"/>
                </a:cubicBezTo>
                <a:cubicBezTo>
                  <a:pt x="3683" y="56722"/>
                  <a:pt x="1175" y="57261"/>
                  <a:pt x="0" y="57864"/>
                </a:cubicBezTo>
              </a:path>
            </a:pathLst>
          </a:custGeom>
          <a:noFill/>
          <a:ln cap="flat" cmpd="sng" w="38100">
            <a:solidFill>
              <a:srgbClr val="0000FF"/>
            </a:solidFill>
            <a:prstDash val="dot"/>
            <a:round/>
            <a:headEnd len="med" w="med" type="none"/>
            <a:tailEnd len="med" w="med" type="none"/>
          </a:ln>
        </p:spPr>
      </p:sp>
      <p:sp>
        <p:nvSpPr>
          <p:cNvPr id="397" name="Google Shape;397;p49"/>
          <p:cNvSpPr/>
          <p:nvPr/>
        </p:nvSpPr>
        <p:spPr>
          <a:xfrm>
            <a:off x="4016098" y="200025"/>
            <a:ext cx="2679975" cy="923925"/>
          </a:xfrm>
          <a:custGeom>
            <a:rect b="b" l="l" r="r" t="t"/>
            <a:pathLst>
              <a:path extrusionOk="0" h="36957" w="107199">
                <a:moveTo>
                  <a:pt x="519" y="36957"/>
                </a:moveTo>
                <a:cubicBezTo>
                  <a:pt x="487" y="35941"/>
                  <a:pt x="-496" y="33147"/>
                  <a:pt x="329" y="30861"/>
                </a:cubicBezTo>
                <a:cubicBezTo>
                  <a:pt x="1155" y="28575"/>
                  <a:pt x="2964" y="26067"/>
                  <a:pt x="5472" y="23241"/>
                </a:cubicBezTo>
                <a:cubicBezTo>
                  <a:pt x="7980" y="20415"/>
                  <a:pt x="11346" y="16098"/>
                  <a:pt x="15378" y="13907"/>
                </a:cubicBezTo>
                <a:cubicBezTo>
                  <a:pt x="19410" y="11716"/>
                  <a:pt x="24173" y="10446"/>
                  <a:pt x="29666" y="10097"/>
                </a:cubicBezTo>
                <a:cubicBezTo>
                  <a:pt x="35159" y="9748"/>
                  <a:pt x="41668" y="11208"/>
                  <a:pt x="48335" y="11811"/>
                </a:cubicBezTo>
                <a:cubicBezTo>
                  <a:pt x="55003" y="12414"/>
                  <a:pt x="63734" y="11716"/>
                  <a:pt x="69671" y="13716"/>
                </a:cubicBezTo>
                <a:cubicBezTo>
                  <a:pt x="75608" y="15716"/>
                  <a:pt x="79291" y="22511"/>
                  <a:pt x="83958" y="23813"/>
                </a:cubicBezTo>
                <a:cubicBezTo>
                  <a:pt x="88625" y="25115"/>
                  <a:pt x="94277" y="23718"/>
                  <a:pt x="97674" y="21527"/>
                </a:cubicBezTo>
                <a:cubicBezTo>
                  <a:pt x="101071" y="19336"/>
                  <a:pt x="102755" y="14256"/>
                  <a:pt x="104342" y="10668"/>
                </a:cubicBezTo>
                <a:cubicBezTo>
                  <a:pt x="105930" y="7080"/>
                  <a:pt x="106723" y="1778"/>
                  <a:pt x="107199" y="0"/>
                </a:cubicBezTo>
              </a:path>
            </a:pathLst>
          </a:custGeom>
          <a:noFill/>
          <a:ln cap="flat" cmpd="sng" w="76200">
            <a:solidFill>
              <a:srgbClr val="980000"/>
            </a:solidFill>
            <a:prstDash val="solid"/>
            <a:round/>
            <a:headEnd len="med" w="med" type="none"/>
            <a:tailEnd len="med" w="med" type="none"/>
          </a:ln>
        </p:spPr>
      </p:sp>
      <p:sp>
        <p:nvSpPr>
          <p:cNvPr id="398" name="Google Shape;398;p49"/>
          <p:cNvSpPr txBox="1"/>
          <p:nvPr/>
        </p:nvSpPr>
        <p:spPr>
          <a:xfrm>
            <a:off x="3648075" y="728675"/>
            <a:ext cx="548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rgbClr val="FF0000"/>
                </a:solidFill>
              </a:rPr>
              <a:t>L</a:t>
            </a:r>
            <a:endParaRPr b="1" sz="3600">
              <a:solidFill>
                <a:srgbClr val="FF0000"/>
              </a:solidFill>
            </a:endParaRPr>
          </a:p>
        </p:txBody>
      </p:sp>
      <p:sp>
        <p:nvSpPr>
          <p:cNvPr id="399" name="Google Shape;399;p49"/>
          <p:cNvSpPr/>
          <p:nvPr/>
        </p:nvSpPr>
        <p:spPr>
          <a:xfrm>
            <a:off x="1638300" y="1123950"/>
            <a:ext cx="1909775" cy="671725"/>
          </a:xfrm>
          <a:custGeom>
            <a:rect b="b" l="l" r="r" t="t"/>
            <a:pathLst>
              <a:path extrusionOk="0" h="26869" w="76391">
                <a:moveTo>
                  <a:pt x="76391" y="9144"/>
                </a:moveTo>
                <a:cubicBezTo>
                  <a:pt x="74105" y="9970"/>
                  <a:pt x="66739" y="12002"/>
                  <a:pt x="62675" y="14097"/>
                </a:cubicBezTo>
                <a:cubicBezTo>
                  <a:pt x="58611" y="16193"/>
                  <a:pt x="56770" y="19590"/>
                  <a:pt x="52007" y="21717"/>
                </a:cubicBezTo>
                <a:cubicBezTo>
                  <a:pt x="47245" y="23844"/>
                  <a:pt x="40228" y="26829"/>
                  <a:pt x="34100" y="26861"/>
                </a:cubicBezTo>
                <a:cubicBezTo>
                  <a:pt x="27972" y="26893"/>
                  <a:pt x="20034" y="25305"/>
                  <a:pt x="15240" y="21908"/>
                </a:cubicBezTo>
                <a:cubicBezTo>
                  <a:pt x="10446" y="18511"/>
                  <a:pt x="7874" y="10128"/>
                  <a:pt x="5334" y="6477"/>
                </a:cubicBezTo>
                <a:cubicBezTo>
                  <a:pt x="2794" y="2826"/>
                  <a:pt x="889" y="1080"/>
                  <a:pt x="0" y="0"/>
                </a:cubicBezTo>
              </a:path>
            </a:pathLst>
          </a:custGeom>
          <a:noFill/>
          <a:ln cap="flat" cmpd="sng" w="28575">
            <a:solidFill>
              <a:srgbClr val="674EA7"/>
            </a:solidFill>
            <a:prstDash val="dash"/>
            <a:round/>
            <a:headEnd len="med" w="med" type="none"/>
            <a:tailEnd len="med" w="med" type="none"/>
          </a:ln>
        </p:spPr>
      </p:sp>
      <p:sp>
        <p:nvSpPr>
          <p:cNvPr id="400" name="Google Shape;400;p49"/>
          <p:cNvSpPr txBox="1"/>
          <p:nvPr/>
        </p:nvSpPr>
        <p:spPr>
          <a:xfrm>
            <a:off x="1298850" y="461250"/>
            <a:ext cx="548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rgbClr val="FF0000"/>
                </a:solidFill>
              </a:rPr>
              <a:t>L</a:t>
            </a:r>
            <a:endParaRPr b="1" sz="3600">
              <a:solidFill>
                <a:srgbClr val="FF0000"/>
              </a:solidFill>
            </a:endParaRPr>
          </a:p>
        </p:txBody>
      </p:sp>
      <p:sp>
        <p:nvSpPr>
          <p:cNvPr id="401" name="Google Shape;401;p49"/>
          <p:cNvSpPr/>
          <p:nvPr/>
        </p:nvSpPr>
        <p:spPr>
          <a:xfrm>
            <a:off x="2428875" y="2057400"/>
            <a:ext cx="1100150" cy="1190625"/>
          </a:xfrm>
          <a:custGeom>
            <a:rect b="b" l="l" r="r" t="t"/>
            <a:pathLst>
              <a:path extrusionOk="0" h="47625" w="44006">
                <a:moveTo>
                  <a:pt x="44006" y="0"/>
                </a:moveTo>
                <a:cubicBezTo>
                  <a:pt x="43117" y="2351"/>
                  <a:pt x="42925" y="8613"/>
                  <a:pt x="38670" y="14106"/>
                </a:cubicBezTo>
                <a:cubicBezTo>
                  <a:pt x="34416" y="19599"/>
                  <a:pt x="24924" y="27371"/>
                  <a:pt x="18479" y="32957"/>
                </a:cubicBezTo>
                <a:cubicBezTo>
                  <a:pt x="12034" y="38544"/>
                  <a:pt x="3080" y="45180"/>
                  <a:pt x="0" y="47625"/>
                </a:cubicBezTo>
              </a:path>
            </a:pathLst>
          </a:custGeom>
          <a:noFill/>
          <a:ln cap="flat" cmpd="sng" w="28575">
            <a:solidFill>
              <a:schemeClr val="dk1"/>
            </a:solidFill>
            <a:prstDash val="lgDash"/>
            <a:round/>
            <a:headEnd len="med" w="med" type="none"/>
            <a:tailEnd len="med" w="med" type="none"/>
          </a:ln>
        </p:spPr>
      </p:sp>
      <p:sp>
        <p:nvSpPr>
          <p:cNvPr id="402" name="Google Shape;402;p49"/>
          <p:cNvSpPr/>
          <p:nvPr/>
        </p:nvSpPr>
        <p:spPr>
          <a:xfrm>
            <a:off x="3557600" y="2371725"/>
            <a:ext cx="333366" cy="900144"/>
          </a:xfrm>
          <a:custGeom>
            <a:rect b="b" l="l" r="r" t="t"/>
            <a:pathLst>
              <a:path extrusionOk="0" h="27242" w="8763">
                <a:moveTo>
                  <a:pt x="0" y="0"/>
                </a:moveTo>
                <a:cubicBezTo>
                  <a:pt x="794" y="2000"/>
                  <a:pt x="3302" y="7462"/>
                  <a:pt x="4762" y="12002"/>
                </a:cubicBezTo>
                <a:cubicBezTo>
                  <a:pt x="6223" y="16542"/>
                  <a:pt x="8096" y="24702"/>
                  <a:pt x="8763" y="27242"/>
                </a:cubicBezTo>
              </a:path>
            </a:pathLst>
          </a:custGeom>
          <a:noFill/>
          <a:ln cap="flat" cmpd="sng" w="28575">
            <a:solidFill>
              <a:schemeClr val="dk1"/>
            </a:solidFill>
            <a:prstDash val="dot"/>
            <a:round/>
            <a:headEnd len="med" w="med" type="none"/>
            <a:tailEnd len="med" w="med" type="none"/>
          </a:ln>
        </p:spPr>
      </p:sp>
      <p:sp>
        <p:nvSpPr>
          <p:cNvPr id="403" name="Google Shape;403;p49"/>
          <p:cNvSpPr/>
          <p:nvPr/>
        </p:nvSpPr>
        <p:spPr>
          <a:xfrm>
            <a:off x="4314825" y="1414475"/>
            <a:ext cx="2762250" cy="985825"/>
          </a:xfrm>
          <a:custGeom>
            <a:rect b="b" l="l" r="r" t="t"/>
            <a:pathLst>
              <a:path extrusionOk="0" h="39433" w="110490">
                <a:moveTo>
                  <a:pt x="0" y="0"/>
                </a:moveTo>
                <a:cubicBezTo>
                  <a:pt x="1175" y="1492"/>
                  <a:pt x="3207" y="6350"/>
                  <a:pt x="7049" y="8953"/>
                </a:cubicBezTo>
                <a:cubicBezTo>
                  <a:pt x="10891" y="11557"/>
                  <a:pt x="18130" y="13430"/>
                  <a:pt x="23051" y="15621"/>
                </a:cubicBezTo>
                <a:cubicBezTo>
                  <a:pt x="27972" y="17812"/>
                  <a:pt x="31147" y="20542"/>
                  <a:pt x="36576" y="22098"/>
                </a:cubicBezTo>
                <a:cubicBezTo>
                  <a:pt x="42005" y="23654"/>
                  <a:pt x="49816" y="24161"/>
                  <a:pt x="55626" y="24955"/>
                </a:cubicBezTo>
                <a:cubicBezTo>
                  <a:pt x="61436" y="25749"/>
                  <a:pt x="65755" y="25622"/>
                  <a:pt x="71438" y="26860"/>
                </a:cubicBezTo>
                <a:cubicBezTo>
                  <a:pt x="77121" y="28098"/>
                  <a:pt x="83217" y="30290"/>
                  <a:pt x="89726" y="32385"/>
                </a:cubicBezTo>
                <a:cubicBezTo>
                  <a:pt x="96235" y="34481"/>
                  <a:pt x="107029" y="38258"/>
                  <a:pt x="110490" y="39433"/>
                </a:cubicBezTo>
              </a:path>
            </a:pathLst>
          </a:custGeom>
          <a:noFill/>
          <a:ln cap="flat" cmpd="sng" w="28575">
            <a:solidFill>
              <a:srgbClr val="980000"/>
            </a:solidFill>
            <a:prstDash val="solid"/>
            <a:round/>
            <a:headEnd len="med" w="med" type="none"/>
            <a:tailEnd len="med" w="med" type="none"/>
          </a:ln>
        </p:spPr>
      </p:sp>
      <p:sp>
        <p:nvSpPr>
          <p:cNvPr id="404" name="Google Shape;404;p49"/>
          <p:cNvSpPr/>
          <p:nvPr/>
        </p:nvSpPr>
        <p:spPr>
          <a:xfrm>
            <a:off x="5220850" y="835325"/>
            <a:ext cx="1005500" cy="296575"/>
          </a:xfrm>
          <a:custGeom>
            <a:rect b="b" l="l" r="r" t="t"/>
            <a:pathLst>
              <a:path extrusionOk="0" h="11863" w="40220">
                <a:moveTo>
                  <a:pt x="0" y="0"/>
                </a:moveTo>
                <a:cubicBezTo>
                  <a:pt x="1134" y="1496"/>
                  <a:pt x="4279" y="7065"/>
                  <a:pt x="6806" y="8973"/>
                </a:cubicBezTo>
                <a:cubicBezTo>
                  <a:pt x="9333" y="10881"/>
                  <a:pt x="11396" y="11087"/>
                  <a:pt x="15160" y="11448"/>
                </a:cubicBezTo>
                <a:cubicBezTo>
                  <a:pt x="18924" y="11809"/>
                  <a:pt x="25214" y="12273"/>
                  <a:pt x="29391" y="11138"/>
                </a:cubicBezTo>
                <a:cubicBezTo>
                  <a:pt x="33568" y="10004"/>
                  <a:pt x="38415" y="5724"/>
                  <a:pt x="40220" y="4641"/>
                </a:cubicBezTo>
              </a:path>
            </a:pathLst>
          </a:custGeom>
          <a:noFill/>
          <a:ln cap="flat" cmpd="sng" w="28575">
            <a:solidFill>
              <a:srgbClr val="980000"/>
            </a:solidFill>
            <a:prstDash val="dot"/>
            <a:round/>
            <a:headEnd len="med" w="med" type="none"/>
            <a:tailEnd len="med" w="med" type="none"/>
          </a:ln>
        </p:spPr>
      </p:sp>
      <p:sp>
        <p:nvSpPr>
          <p:cNvPr id="405" name="Google Shape;405;p49"/>
          <p:cNvSpPr txBox="1"/>
          <p:nvPr/>
        </p:nvSpPr>
        <p:spPr>
          <a:xfrm>
            <a:off x="1382763" y="4386475"/>
            <a:ext cx="6021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t>Let’s step forward in time to </a:t>
            </a:r>
            <a:r>
              <a:rPr b="1" lang="en" sz="2400"/>
              <a:t>21 UTC…</a:t>
            </a:r>
            <a:endParaRPr b="1" sz="2400"/>
          </a:p>
        </p:txBody>
      </p:sp>
      <p:sp>
        <p:nvSpPr>
          <p:cNvPr id="406" name="Google Shape;406;p49"/>
          <p:cNvSpPr/>
          <p:nvPr/>
        </p:nvSpPr>
        <p:spPr>
          <a:xfrm>
            <a:off x="587825" y="92825"/>
            <a:ext cx="997775" cy="1222050"/>
          </a:xfrm>
          <a:custGeom>
            <a:rect b="b" l="l" r="r" t="t"/>
            <a:pathLst>
              <a:path extrusionOk="0" h="48882" w="39911">
                <a:moveTo>
                  <a:pt x="39911" y="0"/>
                </a:moveTo>
                <a:cubicBezTo>
                  <a:pt x="39241" y="2630"/>
                  <a:pt x="38210" y="10364"/>
                  <a:pt x="35889" y="15778"/>
                </a:cubicBezTo>
                <a:cubicBezTo>
                  <a:pt x="33569" y="21192"/>
                  <a:pt x="30732" y="27586"/>
                  <a:pt x="25988" y="32485"/>
                </a:cubicBezTo>
                <a:cubicBezTo>
                  <a:pt x="21244" y="37384"/>
                  <a:pt x="11756" y="42437"/>
                  <a:pt x="7425" y="45170"/>
                </a:cubicBezTo>
                <a:cubicBezTo>
                  <a:pt x="3094" y="47903"/>
                  <a:pt x="1238" y="48263"/>
                  <a:pt x="0" y="48882"/>
                </a:cubicBezTo>
              </a:path>
            </a:pathLst>
          </a:custGeom>
          <a:noFill/>
          <a:ln cap="flat" cmpd="sng" w="38100">
            <a:solidFill>
              <a:srgbClr val="0000FF"/>
            </a:solidFill>
            <a:prstDash val="solid"/>
            <a:round/>
            <a:headEnd len="med" w="med" type="none"/>
            <a:tailEnd len="med" w="med" type="none"/>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50"/>
          <p:cNvSpPr txBox="1"/>
          <p:nvPr/>
        </p:nvSpPr>
        <p:spPr>
          <a:xfrm>
            <a:off x="1298850" y="225125"/>
            <a:ext cx="65463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CCCCCC"/>
                </a:solidFill>
              </a:rPr>
              <a:t>Warm Sector Geometry and Residence Time</a:t>
            </a:r>
            <a:endParaRPr b="1" sz="3000">
              <a:solidFill>
                <a:srgbClr val="CCCCCC"/>
              </a:solidFill>
            </a:endParaRPr>
          </a:p>
        </p:txBody>
      </p:sp>
      <p:pic>
        <p:nvPicPr>
          <p:cNvPr id="412" name="Google Shape;412;p50"/>
          <p:cNvPicPr preferRelativeResize="0"/>
          <p:nvPr/>
        </p:nvPicPr>
        <p:blipFill>
          <a:blip r:embed="rId3">
            <a:alphaModFix/>
          </a:blip>
          <a:stretch>
            <a:fillRect/>
          </a:stretch>
        </p:blipFill>
        <p:spPr>
          <a:xfrm>
            <a:off x="536825" y="0"/>
            <a:ext cx="8105001" cy="5143500"/>
          </a:xfrm>
          <a:prstGeom prst="rect">
            <a:avLst/>
          </a:prstGeom>
          <a:noFill/>
          <a:ln>
            <a:noFill/>
          </a:ln>
        </p:spPr>
      </p:pic>
      <p:sp>
        <p:nvSpPr>
          <p:cNvPr id="413" name="Google Shape;413;p50"/>
          <p:cNvSpPr/>
          <p:nvPr/>
        </p:nvSpPr>
        <p:spPr>
          <a:xfrm>
            <a:off x="1290650" y="930591"/>
            <a:ext cx="6138850" cy="3131825"/>
          </a:xfrm>
          <a:custGeom>
            <a:rect b="b" l="l" r="r" t="t"/>
            <a:pathLst>
              <a:path extrusionOk="0" h="125273" w="245554">
                <a:moveTo>
                  <a:pt x="0" y="125273"/>
                </a:moveTo>
                <a:cubicBezTo>
                  <a:pt x="286" y="124765"/>
                  <a:pt x="381" y="125686"/>
                  <a:pt x="1714" y="122225"/>
                </a:cubicBezTo>
                <a:cubicBezTo>
                  <a:pt x="3048" y="118764"/>
                  <a:pt x="6763" y="113144"/>
                  <a:pt x="8001" y="104508"/>
                </a:cubicBezTo>
                <a:cubicBezTo>
                  <a:pt x="9239" y="95872"/>
                  <a:pt x="8160" y="79712"/>
                  <a:pt x="9144" y="70409"/>
                </a:cubicBezTo>
                <a:cubicBezTo>
                  <a:pt x="10128" y="61106"/>
                  <a:pt x="13620" y="54344"/>
                  <a:pt x="13906" y="48692"/>
                </a:cubicBezTo>
                <a:cubicBezTo>
                  <a:pt x="14192" y="43041"/>
                  <a:pt x="10763" y="39231"/>
                  <a:pt x="10858" y="36500"/>
                </a:cubicBezTo>
                <a:cubicBezTo>
                  <a:pt x="10953" y="33770"/>
                  <a:pt x="12097" y="32658"/>
                  <a:pt x="14478" y="32309"/>
                </a:cubicBezTo>
                <a:cubicBezTo>
                  <a:pt x="16859" y="31960"/>
                  <a:pt x="20606" y="34055"/>
                  <a:pt x="25146" y="34404"/>
                </a:cubicBezTo>
                <a:cubicBezTo>
                  <a:pt x="29686" y="34753"/>
                  <a:pt x="37719" y="35039"/>
                  <a:pt x="41719" y="34404"/>
                </a:cubicBezTo>
                <a:cubicBezTo>
                  <a:pt x="45720" y="33769"/>
                  <a:pt x="45561" y="31388"/>
                  <a:pt x="49149" y="30594"/>
                </a:cubicBezTo>
                <a:cubicBezTo>
                  <a:pt x="52737" y="29800"/>
                  <a:pt x="59023" y="30849"/>
                  <a:pt x="63246" y="29642"/>
                </a:cubicBezTo>
                <a:cubicBezTo>
                  <a:pt x="67469" y="28436"/>
                  <a:pt x="71405" y="25990"/>
                  <a:pt x="74485" y="23355"/>
                </a:cubicBezTo>
                <a:cubicBezTo>
                  <a:pt x="77565" y="20720"/>
                  <a:pt x="78517" y="14846"/>
                  <a:pt x="81724" y="13830"/>
                </a:cubicBezTo>
                <a:cubicBezTo>
                  <a:pt x="84931" y="12814"/>
                  <a:pt x="90265" y="15164"/>
                  <a:pt x="93726" y="17259"/>
                </a:cubicBezTo>
                <a:cubicBezTo>
                  <a:pt x="97187" y="19355"/>
                  <a:pt x="97822" y="25292"/>
                  <a:pt x="102489" y="26403"/>
                </a:cubicBezTo>
                <a:cubicBezTo>
                  <a:pt x="107156" y="27514"/>
                  <a:pt x="117252" y="25546"/>
                  <a:pt x="121729" y="23927"/>
                </a:cubicBezTo>
                <a:cubicBezTo>
                  <a:pt x="126206" y="22308"/>
                  <a:pt x="125888" y="19133"/>
                  <a:pt x="129349" y="16688"/>
                </a:cubicBezTo>
                <a:cubicBezTo>
                  <a:pt x="132810" y="14243"/>
                  <a:pt x="138240" y="9734"/>
                  <a:pt x="142494" y="9258"/>
                </a:cubicBezTo>
                <a:cubicBezTo>
                  <a:pt x="146749" y="8782"/>
                  <a:pt x="150749" y="12624"/>
                  <a:pt x="154876" y="13830"/>
                </a:cubicBezTo>
                <a:cubicBezTo>
                  <a:pt x="159004" y="15037"/>
                  <a:pt x="161830" y="16751"/>
                  <a:pt x="167259" y="16497"/>
                </a:cubicBezTo>
                <a:cubicBezTo>
                  <a:pt x="172688" y="16243"/>
                  <a:pt x="182721" y="14624"/>
                  <a:pt x="187452" y="12306"/>
                </a:cubicBezTo>
                <a:cubicBezTo>
                  <a:pt x="192183" y="9988"/>
                  <a:pt x="191611" y="4401"/>
                  <a:pt x="195643" y="2591"/>
                </a:cubicBezTo>
                <a:cubicBezTo>
                  <a:pt x="199675" y="781"/>
                  <a:pt x="203327" y="-1568"/>
                  <a:pt x="211645" y="1448"/>
                </a:cubicBezTo>
                <a:cubicBezTo>
                  <a:pt x="219964" y="4464"/>
                  <a:pt x="239903" y="17481"/>
                  <a:pt x="245554" y="20688"/>
                </a:cubicBezTo>
              </a:path>
            </a:pathLst>
          </a:custGeom>
          <a:noFill/>
          <a:ln cap="flat" cmpd="sng" w="9525">
            <a:solidFill>
              <a:srgbClr val="00FF00"/>
            </a:solidFill>
            <a:prstDash val="solid"/>
            <a:round/>
            <a:headEnd len="med" w="med" type="none"/>
            <a:tailEnd len="med" w="med" type="none"/>
          </a:ln>
        </p:spPr>
      </p:sp>
      <p:sp>
        <p:nvSpPr>
          <p:cNvPr id="414" name="Google Shape;414;p50"/>
          <p:cNvSpPr/>
          <p:nvPr/>
        </p:nvSpPr>
        <p:spPr>
          <a:xfrm>
            <a:off x="1466850" y="1709353"/>
            <a:ext cx="5853125" cy="2329250"/>
          </a:xfrm>
          <a:custGeom>
            <a:rect b="b" l="l" r="r" t="t"/>
            <a:pathLst>
              <a:path extrusionOk="0" h="93170" w="234125">
                <a:moveTo>
                  <a:pt x="0" y="93170"/>
                </a:moveTo>
                <a:cubicBezTo>
                  <a:pt x="1207" y="88852"/>
                  <a:pt x="5747" y="73739"/>
                  <a:pt x="7239" y="67262"/>
                </a:cubicBezTo>
                <a:cubicBezTo>
                  <a:pt x="8731" y="60785"/>
                  <a:pt x="8287" y="60341"/>
                  <a:pt x="8954" y="54308"/>
                </a:cubicBezTo>
                <a:cubicBezTo>
                  <a:pt x="9621" y="48276"/>
                  <a:pt x="9875" y="36528"/>
                  <a:pt x="11240" y="31067"/>
                </a:cubicBezTo>
                <a:cubicBezTo>
                  <a:pt x="12605" y="25606"/>
                  <a:pt x="15272" y="23225"/>
                  <a:pt x="17145" y="21542"/>
                </a:cubicBezTo>
                <a:cubicBezTo>
                  <a:pt x="19018" y="19859"/>
                  <a:pt x="19844" y="20781"/>
                  <a:pt x="22479" y="20971"/>
                </a:cubicBezTo>
                <a:cubicBezTo>
                  <a:pt x="25114" y="21162"/>
                  <a:pt x="28353" y="22399"/>
                  <a:pt x="32957" y="22685"/>
                </a:cubicBezTo>
                <a:cubicBezTo>
                  <a:pt x="37561" y="22971"/>
                  <a:pt x="43308" y="22209"/>
                  <a:pt x="50102" y="22685"/>
                </a:cubicBezTo>
                <a:cubicBezTo>
                  <a:pt x="56897" y="23161"/>
                  <a:pt x="67977" y="26781"/>
                  <a:pt x="73724" y="25543"/>
                </a:cubicBezTo>
                <a:cubicBezTo>
                  <a:pt x="79471" y="24305"/>
                  <a:pt x="81598" y="18812"/>
                  <a:pt x="84582" y="15256"/>
                </a:cubicBezTo>
                <a:cubicBezTo>
                  <a:pt x="87567" y="11700"/>
                  <a:pt x="88615" y="5858"/>
                  <a:pt x="91631" y="4207"/>
                </a:cubicBezTo>
                <a:cubicBezTo>
                  <a:pt x="94647" y="2556"/>
                  <a:pt x="99727" y="4398"/>
                  <a:pt x="102680" y="5350"/>
                </a:cubicBezTo>
                <a:cubicBezTo>
                  <a:pt x="105633" y="6303"/>
                  <a:pt x="105886" y="8747"/>
                  <a:pt x="109347" y="9922"/>
                </a:cubicBezTo>
                <a:cubicBezTo>
                  <a:pt x="112808" y="11097"/>
                  <a:pt x="120618" y="10525"/>
                  <a:pt x="123444" y="12398"/>
                </a:cubicBezTo>
                <a:cubicBezTo>
                  <a:pt x="126270" y="14271"/>
                  <a:pt x="125445" y="18494"/>
                  <a:pt x="126302" y="21161"/>
                </a:cubicBezTo>
                <a:cubicBezTo>
                  <a:pt x="127159" y="23828"/>
                  <a:pt x="126397" y="27511"/>
                  <a:pt x="128588" y="28400"/>
                </a:cubicBezTo>
                <a:cubicBezTo>
                  <a:pt x="130779" y="29289"/>
                  <a:pt x="135890" y="28559"/>
                  <a:pt x="139446" y="26495"/>
                </a:cubicBezTo>
                <a:cubicBezTo>
                  <a:pt x="143002" y="24431"/>
                  <a:pt x="146971" y="19542"/>
                  <a:pt x="149924" y="16018"/>
                </a:cubicBezTo>
                <a:cubicBezTo>
                  <a:pt x="152877" y="12494"/>
                  <a:pt x="153988" y="7731"/>
                  <a:pt x="157163" y="5350"/>
                </a:cubicBezTo>
                <a:cubicBezTo>
                  <a:pt x="160338" y="2969"/>
                  <a:pt x="165704" y="2619"/>
                  <a:pt x="168974" y="1730"/>
                </a:cubicBezTo>
                <a:cubicBezTo>
                  <a:pt x="172244" y="841"/>
                  <a:pt x="173514" y="-47"/>
                  <a:pt x="176784" y="16"/>
                </a:cubicBezTo>
                <a:cubicBezTo>
                  <a:pt x="180054" y="80"/>
                  <a:pt x="184849" y="79"/>
                  <a:pt x="188595" y="2111"/>
                </a:cubicBezTo>
                <a:cubicBezTo>
                  <a:pt x="192342" y="4143"/>
                  <a:pt x="195834" y="10621"/>
                  <a:pt x="199263" y="12208"/>
                </a:cubicBezTo>
                <a:cubicBezTo>
                  <a:pt x="202692" y="13796"/>
                  <a:pt x="205962" y="11509"/>
                  <a:pt x="209169" y="11636"/>
                </a:cubicBezTo>
                <a:cubicBezTo>
                  <a:pt x="212376" y="11763"/>
                  <a:pt x="214345" y="11383"/>
                  <a:pt x="218504" y="12970"/>
                </a:cubicBezTo>
                <a:cubicBezTo>
                  <a:pt x="222663" y="14558"/>
                  <a:pt x="231522" y="19796"/>
                  <a:pt x="234125" y="21161"/>
                </a:cubicBezTo>
              </a:path>
            </a:pathLst>
          </a:custGeom>
          <a:noFill/>
          <a:ln cap="flat" cmpd="sng" w="9525">
            <a:solidFill>
              <a:srgbClr val="FF00FF"/>
            </a:solidFill>
            <a:prstDash val="solid"/>
            <a:round/>
            <a:headEnd len="med" w="med" type="none"/>
            <a:tailEnd len="med" w="med" type="none"/>
          </a:ln>
        </p:spPr>
      </p:sp>
      <p:sp>
        <p:nvSpPr>
          <p:cNvPr id="415" name="Google Shape;415;p50"/>
          <p:cNvSpPr/>
          <p:nvPr/>
        </p:nvSpPr>
        <p:spPr>
          <a:xfrm>
            <a:off x="1624025" y="2995416"/>
            <a:ext cx="2190750" cy="1014600"/>
          </a:xfrm>
          <a:custGeom>
            <a:rect b="b" l="l" r="r" t="t"/>
            <a:pathLst>
              <a:path extrusionOk="0" h="40584" w="87630">
                <a:moveTo>
                  <a:pt x="0" y="40584"/>
                </a:moveTo>
                <a:cubicBezTo>
                  <a:pt x="1365" y="35409"/>
                  <a:pt x="4984" y="15851"/>
                  <a:pt x="8191" y="9533"/>
                </a:cubicBezTo>
                <a:cubicBezTo>
                  <a:pt x="11398" y="3215"/>
                  <a:pt x="15843" y="3723"/>
                  <a:pt x="19240" y="2675"/>
                </a:cubicBezTo>
                <a:cubicBezTo>
                  <a:pt x="22637" y="1627"/>
                  <a:pt x="24860" y="3373"/>
                  <a:pt x="28575" y="3246"/>
                </a:cubicBezTo>
                <a:cubicBezTo>
                  <a:pt x="32290" y="3119"/>
                  <a:pt x="36735" y="2421"/>
                  <a:pt x="41529" y="1913"/>
                </a:cubicBezTo>
                <a:cubicBezTo>
                  <a:pt x="46323" y="1405"/>
                  <a:pt x="53562" y="-532"/>
                  <a:pt x="57340" y="198"/>
                </a:cubicBezTo>
                <a:cubicBezTo>
                  <a:pt x="61118" y="928"/>
                  <a:pt x="61309" y="3183"/>
                  <a:pt x="64198" y="6294"/>
                </a:cubicBezTo>
                <a:cubicBezTo>
                  <a:pt x="67087" y="9406"/>
                  <a:pt x="72422" y="14740"/>
                  <a:pt x="74676" y="18867"/>
                </a:cubicBezTo>
                <a:cubicBezTo>
                  <a:pt x="76930" y="22995"/>
                  <a:pt x="75565" y="27662"/>
                  <a:pt x="77724" y="31059"/>
                </a:cubicBezTo>
                <a:cubicBezTo>
                  <a:pt x="79883" y="34456"/>
                  <a:pt x="85979" y="37886"/>
                  <a:pt x="87630" y="39251"/>
                </a:cubicBezTo>
              </a:path>
            </a:pathLst>
          </a:custGeom>
          <a:noFill/>
          <a:ln cap="flat" cmpd="sng" w="9525">
            <a:solidFill>
              <a:srgbClr val="9900FF"/>
            </a:solidFill>
            <a:prstDash val="solid"/>
            <a:round/>
            <a:headEnd len="med" w="med" type="none"/>
            <a:tailEnd len="med" w="med" type="none"/>
          </a:ln>
        </p:spPr>
      </p:sp>
      <p:sp>
        <p:nvSpPr>
          <p:cNvPr id="416" name="Google Shape;416;p50"/>
          <p:cNvSpPr/>
          <p:nvPr/>
        </p:nvSpPr>
        <p:spPr>
          <a:xfrm>
            <a:off x="7086600" y="3824300"/>
            <a:ext cx="1347800" cy="871525"/>
          </a:xfrm>
          <a:custGeom>
            <a:rect b="b" l="l" r="r" t="t"/>
            <a:pathLst>
              <a:path extrusionOk="0" h="34861" w="53912">
                <a:moveTo>
                  <a:pt x="0" y="34861"/>
                </a:moveTo>
                <a:cubicBezTo>
                  <a:pt x="826" y="32924"/>
                  <a:pt x="1492" y="25051"/>
                  <a:pt x="4953" y="23241"/>
                </a:cubicBezTo>
                <a:cubicBezTo>
                  <a:pt x="8414" y="21431"/>
                  <a:pt x="16479" y="23940"/>
                  <a:pt x="20765" y="24003"/>
                </a:cubicBezTo>
                <a:cubicBezTo>
                  <a:pt x="25051" y="24067"/>
                  <a:pt x="27179" y="24511"/>
                  <a:pt x="30671" y="23622"/>
                </a:cubicBezTo>
                <a:cubicBezTo>
                  <a:pt x="34164" y="22733"/>
                  <a:pt x="37847" y="22606"/>
                  <a:pt x="41720" y="18669"/>
                </a:cubicBezTo>
                <a:cubicBezTo>
                  <a:pt x="45594" y="14732"/>
                  <a:pt x="51880" y="3112"/>
                  <a:pt x="53912" y="0"/>
                </a:cubicBezTo>
              </a:path>
            </a:pathLst>
          </a:custGeom>
          <a:noFill/>
          <a:ln cap="flat" cmpd="sng" w="9525">
            <a:solidFill>
              <a:srgbClr val="9900FF"/>
            </a:solidFill>
            <a:prstDash val="solid"/>
            <a:round/>
            <a:headEnd len="med" w="med" type="none"/>
            <a:tailEnd len="med" w="med" type="none"/>
          </a:ln>
        </p:spPr>
      </p:sp>
      <p:sp>
        <p:nvSpPr>
          <p:cNvPr id="417" name="Google Shape;417;p50"/>
          <p:cNvSpPr txBox="1"/>
          <p:nvPr/>
        </p:nvSpPr>
        <p:spPr>
          <a:xfrm>
            <a:off x="7315225" y="2061825"/>
            <a:ext cx="54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FF"/>
                </a:solidFill>
              </a:rPr>
              <a:t>70 F</a:t>
            </a:r>
            <a:endParaRPr>
              <a:solidFill>
                <a:srgbClr val="FF00FF"/>
              </a:solidFill>
            </a:endParaRPr>
          </a:p>
        </p:txBody>
      </p:sp>
      <p:sp>
        <p:nvSpPr>
          <p:cNvPr id="418" name="Google Shape;418;p50"/>
          <p:cNvSpPr txBox="1"/>
          <p:nvPr/>
        </p:nvSpPr>
        <p:spPr>
          <a:xfrm>
            <a:off x="6804600" y="4642463"/>
            <a:ext cx="54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00FF"/>
                </a:solidFill>
              </a:rPr>
              <a:t>75 F</a:t>
            </a:r>
            <a:endParaRPr>
              <a:solidFill>
                <a:srgbClr val="9900FF"/>
              </a:solidFill>
            </a:endParaRPr>
          </a:p>
        </p:txBody>
      </p:sp>
      <p:sp>
        <p:nvSpPr>
          <p:cNvPr id="419" name="Google Shape;419;p50"/>
          <p:cNvSpPr txBox="1"/>
          <p:nvPr/>
        </p:nvSpPr>
        <p:spPr>
          <a:xfrm>
            <a:off x="7453325" y="1328750"/>
            <a:ext cx="54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FF00"/>
                </a:solidFill>
              </a:rPr>
              <a:t>65 F</a:t>
            </a:r>
            <a:endParaRPr>
              <a:solidFill>
                <a:srgbClr val="00FF00"/>
              </a:solidFill>
            </a:endParaRPr>
          </a:p>
        </p:txBody>
      </p:sp>
      <p:sp>
        <p:nvSpPr>
          <p:cNvPr id="420" name="Google Shape;420;p50"/>
          <p:cNvSpPr txBox="1"/>
          <p:nvPr/>
        </p:nvSpPr>
        <p:spPr>
          <a:xfrm>
            <a:off x="3723925" y="3781638"/>
            <a:ext cx="54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00FF"/>
                </a:solidFill>
              </a:rPr>
              <a:t>75 F</a:t>
            </a:r>
            <a:endParaRPr>
              <a:solidFill>
                <a:srgbClr val="9900FF"/>
              </a:solidFill>
            </a:endParaRPr>
          </a:p>
        </p:txBody>
      </p:sp>
      <p:sp>
        <p:nvSpPr>
          <p:cNvPr id="421" name="Google Shape;421;p50"/>
          <p:cNvSpPr/>
          <p:nvPr/>
        </p:nvSpPr>
        <p:spPr>
          <a:xfrm>
            <a:off x="662000" y="1252550"/>
            <a:ext cx="1205475" cy="3481025"/>
          </a:xfrm>
          <a:custGeom>
            <a:rect b="b" l="l" r="r" t="t"/>
            <a:pathLst>
              <a:path extrusionOk="0" h="139241" w="48219">
                <a:moveTo>
                  <a:pt x="0" y="0"/>
                </a:moveTo>
                <a:cubicBezTo>
                  <a:pt x="1080" y="1397"/>
                  <a:pt x="2858" y="6509"/>
                  <a:pt x="6477" y="8382"/>
                </a:cubicBezTo>
                <a:cubicBezTo>
                  <a:pt x="10097" y="10255"/>
                  <a:pt x="17272" y="9175"/>
                  <a:pt x="21717" y="11239"/>
                </a:cubicBezTo>
                <a:cubicBezTo>
                  <a:pt x="26162" y="13303"/>
                  <a:pt x="29718" y="16256"/>
                  <a:pt x="33147" y="20764"/>
                </a:cubicBezTo>
                <a:cubicBezTo>
                  <a:pt x="36576" y="25273"/>
                  <a:pt x="39783" y="31686"/>
                  <a:pt x="42291" y="38290"/>
                </a:cubicBezTo>
                <a:cubicBezTo>
                  <a:pt x="44799" y="44894"/>
                  <a:pt x="48545" y="53276"/>
                  <a:pt x="48196" y="60388"/>
                </a:cubicBezTo>
                <a:cubicBezTo>
                  <a:pt x="47847" y="67500"/>
                  <a:pt x="46041" y="67820"/>
                  <a:pt x="40195" y="80962"/>
                </a:cubicBezTo>
                <a:cubicBezTo>
                  <a:pt x="34349" y="94104"/>
                  <a:pt x="17633" y="129528"/>
                  <a:pt x="13121" y="139241"/>
                </a:cubicBezTo>
              </a:path>
            </a:pathLst>
          </a:custGeom>
          <a:noFill/>
          <a:ln cap="flat" cmpd="sng" w="38100">
            <a:solidFill>
              <a:srgbClr val="783F04"/>
            </a:solidFill>
            <a:prstDash val="dash"/>
            <a:round/>
            <a:headEnd len="med" w="med" type="none"/>
            <a:tailEnd len="med" w="med" type="none"/>
          </a:ln>
        </p:spPr>
      </p:sp>
      <p:sp>
        <p:nvSpPr>
          <p:cNvPr id="422" name="Google Shape;422;p50"/>
          <p:cNvSpPr/>
          <p:nvPr/>
        </p:nvSpPr>
        <p:spPr>
          <a:xfrm>
            <a:off x="1919300" y="1401375"/>
            <a:ext cx="2477325" cy="1446600"/>
          </a:xfrm>
          <a:custGeom>
            <a:rect b="b" l="l" r="r" t="t"/>
            <a:pathLst>
              <a:path extrusionOk="0" h="57864" w="99093">
                <a:moveTo>
                  <a:pt x="99093" y="0"/>
                </a:moveTo>
                <a:cubicBezTo>
                  <a:pt x="97707" y="1283"/>
                  <a:pt x="94986" y="5339"/>
                  <a:pt x="90777" y="7700"/>
                </a:cubicBezTo>
                <a:cubicBezTo>
                  <a:pt x="86568" y="10061"/>
                  <a:pt x="79950" y="10538"/>
                  <a:pt x="73837" y="14168"/>
                </a:cubicBezTo>
                <a:cubicBezTo>
                  <a:pt x="67725" y="17798"/>
                  <a:pt x="60027" y="25753"/>
                  <a:pt x="54102" y="29480"/>
                </a:cubicBezTo>
                <a:cubicBezTo>
                  <a:pt x="48178" y="33207"/>
                  <a:pt x="43942" y="34274"/>
                  <a:pt x="38290" y="36528"/>
                </a:cubicBezTo>
                <a:cubicBezTo>
                  <a:pt x="32639" y="38782"/>
                  <a:pt x="25400" y="40052"/>
                  <a:pt x="20193" y="43005"/>
                </a:cubicBezTo>
                <a:cubicBezTo>
                  <a:pt x="14986" y="45958"/>
                  <a:pt x="10414" y="51769"/>
                  <a:pt x="7048" y="54245"/>
                </a:cubicBezTo>
                <a:cubicBezTo>
                  <a:pt x="3683" y="56722"/>
                  <a:pt x="1175" y="57261"/>
                  <a:pt x="0" y="57864"/>
                </a:cubicBezTo>
              </a:path>
            </a:pathLst>
          </a:custGeom>
          <a:noFill/>
          <a:ln cap="flat" cmpd="sng" w="38100">
            <a:solidFill>
              <a:srgbClr val="0000FF"/>
            </a:solidFill>
            <a:prstDash val="dot"/>
            <a:round/>
            <a:headEnd len="med" w="med" type="none"/>
            <a:tailEnd len="med" w="med" type="none"/>
          </a:ln>
        </p:spPr>
      </p:sp>
      <p:sp>
        <p:nvSpPr>
          <p:cNvPr id="423" name="Google Shape;423;p50"/>
          <p:cNvSpPr/>
          <p:nvPr/>
        </p:nvSpPr>
        <p:spPr>
          <a:xfrm>
            <a:off x="4016098" y="200025"/>
            <a:ext cx="2679975" cy="923925"/>
          </a:xfrm>
          <a:custGeom>
            <a:rect b="b" l="l" r="r" t="t"/>
            <a:pathLst>
              <a:path extrusionOk="0" h="36957" w="107199">
                <a:moveTo>
                  <a:pt x="519" y="36957"/>
                </a:moveTo>
                <a:cubicBezTo>
                  <a:pt x="487" y="35941"/>
                  <a:pt x="-496" y="33147"/>
                  <a:pt x="329" y="30861"/>
                </a:cubicBezTo>
                <a:cubicBezTo>
                  <a:pt x="1155" y="28575"/>
                  <a:pt x="2964" y="26067"/>
                  <a:pt x="5472" y="23241"/>
                </a:cubicBezTo>
                <a:cubicBezTo>
                  <a:pt x="7980" y="20415"/>
                  <a:pt x="11346" y="16098"/>
                  <a:pt x="15378" y="13907"/>
                </a:cubicBezTo>
                <a:cubicBezTo>
                  <a:pt x="19410" y="11716"/>
                  <a:pt x="24173" y="10446"/>
                  <a:pt x="29666" y="10097"/>
                </a:cubicBezTo>
                <a:cubicBezTo>
                  <a:pt x="35159" y="9748"/>
                  <a:pt x="41668" y="11208"/>
                  <a:pt x="48335" y="11811"/>
                </a:cubicBezTo>
                <a:cubicBezTo>
                  <a:pt x="55003" y="12414"/>
                  <a:pt x="63734" y="11716"/>
                  <a:pt x="69671" y="13716"/>
                </a:cubicBezTo>
                <a:cubicBezTo>
                  <a:pt x="75608" y="15716"/>
                  <a:pt x="79291" y="22511"/>
                  <a:pt x="83958" y="23813"/>
                </a:cubicBezTo>
                <a:cubicBezTo>
                  <a:pt x="88625" y="25115"/>
                  <a:pt x="94277" y="23718"/>
                  <a:pt x="97674" y="21527"/>
                </a:cubicBezTo>
                <a:cubicBezTo>
                  <a:pt x="101071" y="19336"/>
                  <a:pt x="102755" y="14256"/>
                  <a:pt x="104342" y="10668"/>
                </a:cubicBezTo>
                <a:cubicBezTo>
                  <a:pt x="105930" y="7080"/>
                  <a:pt x="106723" y="1778"/>
                  <a:pt x="107199" y="0"/>
                </a:cubicBezTo>
              </a:path>
            </a:pathLst>
          </a:custGeom>
          <a:noFill/>
          <a:ln cap="flat" cmpd="sng" w="76200">
            <a:solidFill>
              <a:srgbClr val="980000"/>
            </a:solidFill>
            <a:prstDash val="solid"/>
            <a:round/>
            <a:headEnd len="med" w="med" type="none"/>
            <a:tailEnd len="med" w="med" type="none"/>
          </a:ln>
        </p:spPr>
      </p:sp>
      <p:sp>
        <p:nvSpPr>
          <p:cNvPr id="424" name="Google Shape;424;p50"/>
          <p:cNvSpPr txBox="1"/>
          <p:nvPr/>
        </p:nvSpPr>
        <p:spPr>
          <a:xfrm>
            <a:off x="3648075" y="728675"/>
            <a:ext cx="548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rgbClr val="FF0000"/>
                </a:solidFill>
              </a:rPr>
              <a:t>L</a:t>
            </a:r>
            <a:endParaRPr b="1" sz="3600">
              <a:solidFill>
                <a:srgbClr val="FF0000"/>
              </a:solidFill>
            </a:endParaRPr>
          </a:p>
        </p:txBody>
      </p:sp>
      <p:sp>
        <p:nvSpPr>
          <p:cNvPr id="425" name="Google Shape;425;p50"/>
          <p:cNvSpPr/>
          <p:nvPr/>
        </p:nvSpPr>
        <p:spPr>
          <a:xfrm>
            <a:off x="1638300" y="1123950"/>
            <a:ext cx="1909775" cy="671725"/>
          </a:xfrm>
          <a:custGeom>
            <a:rect b="b" l="l" r="r" t="t"/>
            <a:pathLst>
              <a:path extrusionOk="0" h="26869" w="76391">
                <a:moveTo>
                  <a:pt x="76391" y="9144"/>
                </a:moveTo>
                <a:cubicBezTo>
                  <a:pt x="74105" y="9970"/>
                  <a:pt x="66739" y="12002"/>
                  <a:pt x="62675" y="14097"/>
                </a:cubicBezTo>
                <a:cubicBezTo>
                  <a:pt x="58611" y="16193"/>
                  <a:pt x="56770" y="19590"/>
                  <a:pt x="52007" y="21717"/>
                </a:cubicBezTo>
                <a:cubicBezTo>
                  <a:pt x="47245" y="23844"/>
                  <a:pt x="40228" y="26829"/>
                  <a:pt x="34100" y="26861"/>
                </a:cubicBezTo>
                <a:cubicBezTo>
                  <a:pt x="27972" y="26893"/>
                  <a:pt x="20034" y="25305"/>
                  <a:pt x="15240" y="21908"/>
                </a:cubicBezTo>
                <a:cubicBezTo>
                  <a:pt x="10446" y="18511"/>
                  <a:pt x="7874" y="10128"/>
                  <a:pt x="5334" y="6477"/>
                </a:cubicBezTo>
                <a:cubicBezTo>
                  <a:pt x="2794" y="2826"/>
                  <a:pt x="889" y="1080"/>
                  <a:pt x="0" y="0"/>
                </a:cubicBezTo>
              </a:path>
            </a:pathLst>
          </a:custGeom>
          <a:noFill/>
          <a:ln cap="flat" cmpd="sng" w="28575">
            <a:solidFill>
              <a:srgbClr val="674EA7"/>
            </a:solidFill>
            <a:prstDash val="dash"/>
            <a:round/>
            <a:headEnd len="med" w="med" type="none"/>
            <a:tailEnd len="med" w="med" type="none"/>
          </a:ln>
        </p:spPr>
      </p:sp>
      <p:sp>
        <p:nvSpPr>
          <p:cNvPr id="426" name="Google Shape;426;p50"/>
          <p:cNvSpPr txBox="1"/>
          <p:nvPr/>
        </p:nvSpPr>
        <p:spPr>
          <a:xfrm>
            <a:off x="1298850" y="461250"/>
            <a:ext cx="548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rgbClr val="FF0000"/>
                </a:solidFill>
              </a:rPr>
              <a:t>L</a:t>
            </a:r>
            <a:endParaRPr b="1" sz="3600">
              <a:solidFill>
                <a:srgbClr val="FF0000"/>
              </a:solidFill>
            </a:endParaRPr>
          </a:p>
        </p:txBody>
      </p:sp>
      <p:sp>
        <p:nvSpPr>
          <p:cNvPr id="427" name="Google Shape;427;p50"/>
          <p:cNvSpPr/>
          <p:nvPr/>
        </p:nvSpPr>
        <p:spPr>
          <a:xfrm>
            <a:off x="3557600" y="2371725"/>
            <a:ext cx="333366" cy="900144"/>
          </a:xfrm>
          <a:custGeom>
            <a:rect b="b" l="l" r="r" t="t"/>
            <a:pathLst>
              <a:path extrusionOk="0" h="27242" w="8763">
                <a:moveTo>
                  <a:pt x="0" y="0"/>
                </a:moveTo>
                <a:cubicBezTo>
                  <a:pt x="794" y="2000"/>
                  <a:pt x="3302" y="7462"/>
                  <a:pt x="4762" y="12002"/>
                </a:cubicBezTo>
                <a:cubicBezTo>
                  <a:pt x="6223" y="16542"/>
                  <a:pt x="8096" y="24702"/>
                  <a:pt x="8763" y="27242"/>
                </a:cubicBezTo>
              </a:path>
            </a:pathLst>
          </a:custGeom>
          <a:noFill/>
          <a:ln cap="flat" cmpd="sng" w="28575">
            <a:solidFill>
              <a:schemeClr val="dk1"/>
            </a:solidFill>
            <a:prstDash val="dot"/>
            <a:round/>
            <a:headEnd len="med" w="med" type="none"/>
            <a:tailEnd len="med" w="med" type="none"/>
          </a:ln>
        </p:spPr>
      </p:sp>
      <p:sp>
        <p:nvSpPr>
          <p:cNvPr id="428" name="Google Shape;428;p50"/>
          <p:cNvSpPr/>
          <p:nvPr/>
        </p:nvSpPr>
        <p:spPr>
          <a:xfrm>
            <a:off x="4314825" y="1414475"/>
            <a:ext cx="2762250" cy="985825"/>
          </a:xfrm>
          <a:custGeom>
            <a:rect b="b" l="l" r="r" t="t"/>
            <a:pathLst>
              <a:path extrusionOk="0" h="39433" w="110490">
                <a:moveTo>
                  <a:pt x="0" y="0"/>
                </a:moveTo>
                <a:cubicBezTo>
                  <a:pt x="1175" y="1492"/>
                  <a:pt x="3207" y="6350"/>
                  <a:pt x="7049" y="8953"/>
                </a:cubicBezTo>
                <a:cubicBezTo>
                  <a:pt x="10891" y="11557"/>
                  <a:pt x="18130" y="13430"/>
                  <a:pt x="23051" y="15621"/>
                </a:cubicBezTo>
                <a:cubicBezTo>
                  <a:pt x="27972" y="17812"/>
                  <a:pt x="31147" y="20542"/>
                  <a:pt x="36576" y="22098"/>
                </a:cubicBezTo>
                <a:cubicBezTo>
                  <a:pt x="42005" y="23654"/>
                  <a:pt x="49816" y="24161"/>
                  <a:pt x="55626" y="24955"/>
                </a:cubicBezTo>
                <a:cubicBezTo>
                  <a:pt x="61436" y="25749"/>
                  <a:pt x="65755" y="25622"/>
                  <a:pt x="71438" y="26860"/>
                </a:cubicBezTo>
                <a:cubicBezTo>
                  <a:pt x="77121" y="28098"/>
                  <a:pt x="83217" y="30290"/>
                  <a:pt x="89726" y="32385"/>
                </a:cubicBezTo>
                <a:cubicBezTo>
                  <a:pt x="96235" y="34481"/>
                  <a:pt x="107029" y="38258"/>
                  <a:pt x="110490" y="39433"/>
                </a:cubicBezTo>
              </a:path>
            </a:pathLst>
          </a:custGeom>
          <a:noFill/>
          <a:ln cap="flat" cmpd="sng" w="28575">
            <a:solidFill>
              <a:srgbClr val="980000"/>
            </a:solidFill>
            <a:prstDash val="solid"/>
            <a:round/>
            <a:headEnd len="med" w="med" type="none"/>
            <a:tailEnd len="med" w="med" type="none"/>
          </a:ln>
        </p:spPr>
      </p:sp>
      <p:sp>
        <p:nvSpPr>
          <p:cNvPr id="429" name="Google Shape;429;p50"/>
          <p:cNvSpPr/>
          <p:nvPr/>
        </p:nvSpPr>
        <p:spPr>
          <a:xfrm>
            <a:off x="5220850" y="835325"/>
            <a:ext cx="1005500" cy="296575"/>
          </a:xfrm>
          <a:custGeom>
            <a:rect b="b" l="l" r="r" t="t"/>
            <a:pathLst>
              <a:path extrusionOk="0" h="11863" w="40220">
                <a:moveTo>
                  <a:pt x="0" y="0"/>
                </a:moveTo>
                <a:cubicBezTo>
                  <a:pt x="1134" y="1496"/>
                  <a:pt x="4279" y="7065"/>
                  <a:pt x="6806" y="8973"/>
                </a:cubicBezTo>
                <a:cubicBezTo>
                  <a:pt x="9333" y="10881"/>
                  <a:pt x="11396" y="11087"/>
                  <a:pt x="15160" y="11448"/>
                </a:cubicBezTo>
                <a:cubicBezTo>
                  <a:pt x="18924" y="11809"/>
                  <a:pt x="25214" y="12273"/>
                  <a:pt x="29391" y="11138"/>
                </a:cubicBezTo>
                <a:cubicBezTo>
                  <a:pt x="33568" y="10004"/>
                  <a:pt x="38415" y="5724"/>
                  <a:pt x="40220" y="4641"/>
                </a:cubicBezTo>
              </a:path>
            </a:pathLst>
          </a:custGeom>
          <a:noFill/>
          <a:ln cap="flat" cmpd="sng" w="28575">
            <a:solidFill>
              <a:srgbClr val="980000"/>
            </a:solidFill>
            <a:prstDash val="dot"/>
            <a:round/>
            <a:headEnd len="med" w="med" type="none"/>
            <a:tailEnd len="med" w="med" type="none"/>
          </a:ln>
        </p:spPr>
      </p:sp>
      <p:sp>
        <p:nvSpPr>
          <p:cNvPr id="430" name="Google Shape;430;p50"/>
          <p:cNvSpPr/>
          <p:nvPr/>
        </p:nvSpPr>
        <p:spPr>
          <a:xfrm>
            <a:off x="587825" y="92825"/>
            <a:ext cx="997775" cy="1222050"/>
          </a:xfrm>
          <a:custGeom>
            <a:rect b="b" l="l" r="r" t="t"/>
            <a:pathLst>
              <a:path extrusionOk="0" h="48882" w="39911">
                <a:moveTo>
                  <a:pt x="39911" y="0"/>
                </a:moveTo>
                <a:cubicBezTo>
                  <a:pt x="39241" y="2630"/>
                  <a:pt x="38210" y="10364"/>
                  <a:pt x="35889" y="15778"/>
                </a:cubicBezTo>
                <a:cubicBezTo>
                  <a:pt x="33569" y="21192"/>
                  <a:pt x="30732" y="27586"/>
                  <a:pt x="25988" y="32485"/>
                </a:cubicBezTo>
                <a:cubicBezTo>
                  <a:pt x="21244" y="37384"/>
                  <a:pt x="11756" y="42437"/>
                  <a:pt x="7425" y="45170"/>
                </a:cubicBezTo>
                <a:cubicBezTo>
                  <a:pt x="3094" y="47903"/>
                  <a:pt x="1238" y="48263"/>
                  <a:pt x="0" y="48882"/>
                </a:cubicBezTo>
              </a:path>
            </a:pathLst>
          </a:custGeom>
          <a:noFill/>
          <a:ln cap="flat" cmpd="sng" w="38100">
            <a:solidFill>
              <a:srgbClr val="0000FF"/>
            </a:solidFill>
            <a:prstDash val="solid"/>
            <a:round/>
            <a:headEnd len="med" w="med" type="none"/>
            <a:tailEnd len="med" w="med" type="none"/>
          </a:ln>
        </p:spPr>
      </p:sp>
      <p:cxnSp>
        <p:nvCxnSpPr>
          <p:cNvPr id="431" name="Google Shape;431;p50"/>
          <p:cNvCxnSpPr/>
          <p:nvPr/>
        </p:nvCxnSpPr>
        <p:spPr>
          <a:xfrm flipH="1" rot="10800000">
            <a:off x="3529033" y="1649571"/>
            <a:ext cx="536100" cy="405900"/>
          </a:xfrm>
          <a:prstGeom prst="straightConnector1">
            <a:avLst/>
          </a:prstGeom>
          <a:noFill/>
          <a:ln cap="flat" cmpd="sng" w="28575">
            <a:solidFill>
              <a:schemeClr val="dk1"/>
            </a:solidFill>
            <a:prstDash val="solid"/>
            <a:round/>
            <a:headEnd len="med" w="med" type="none"/>
            <a:tailEnd len="med" w="med" type="triangle"/>
          </a:ln>
        </p:spPr>
      </p:cxnSp>
      <p:cxnSp>
        <p:nvCxnSpPr>
          <p:cNvPr id="432" name="Google Shape;432;p50"/>
          <p:cNvCxnSpPr/>
          <p:nvPr/>
        </p:nvCxnSpPr>
        <p:spPr>
          <a:xfrm flipH="1" rot="10800000">
            <a:off x="4426000" y="1160138"/>
            <a:ext cx="562800" cy="293400"/>
          </a:xfrm>
          <a:prstGeom prst="straightConnector1">
            <a:avLst/>
          </a:prstGeom>
          <a:noFill/>
          <a:ln cap="flat" cmpd="sng" w="28575">
            <a:solidFill>
              <a:schemeClr val="dk1"/>
            </a:solidFill>
            <a:prstDash val="solid"/>
            <a:round/>
            <a:headEnd len="med" w="med" type="none"/>
            <a:tailEnd len="med" w="med" type="triangle"/>
          </a:ln>
        </p:spPr>
      </p:cxnSp>
      <p:sp>
        <p:nvSpPr>
          <p:cNvPr id="433" name="Google Shape;433;p50"/>
          <p:cNvSpPr txBox="1"/>
          <p:nvPr/>
        </p:nvSpPr>
        <p:spPr>
          <a:xfrm>
            <a:off x="3003025" y="1592475"/>
            <a:ext cx="4641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t>B</a:t>
            </a:r>
            <a:endParaRPr b="1" sz="2600"/>
          </a:p>
        </p:txBody>
      </p:sp>
      <p:sp>
        <p:nvSpPr>
          <p:cNvPr id="434" name="Google Shape;434;p50"/>
          <p:cNvSpPr txBox="1"/>
          <p:nvPr/>
        </p:nvSpPr>
        <p:spPr>
          <a:xfrm>
            <a:off x="4756750" y="1236338"/>
            <a:ext cx="4641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t>C</a:t>
            </a:r>
            <a:endParaRPr b="1" sz="2600"/>
          </a:p>
        </p:txBody>
      </p:sp>
      <p:sp>
        <p:nvSpPr>
          <p:cNvPr id="435" name="Google Shape;435;p50"/>
          <p:cNvSpPr txBox="1"/>
          <p:nvPr/>
        </p:nvSpPr>
        <p:spPr>
          <a:xfrm>
            <a:off x="1703125" y="387863"/>
            <a:ext cx="1299900" cy="405900"/>
          </a:xfrm>
          <a:prstGeom prst="rect">
            <a:avLst/>
          </a:prstGeom>
          <a:solidFill>
            <a:srgbClr val="FFFFFF">
              <a:alpha val="5636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00B0F0"/>
                </a:solidFill>
              </a:rPr>
              <a:t>6 km wind</a:t>
            </a:r>
            <a:endParaRPr sz="1800">
              <a:solidFill>
                <a:srgbClr val="00B0F0"/>
              </a:solidFill>
            </a:endParaRPr>
          </a:p>
        </p:txBody>
      </p:sp>
      <p:cxnSp>
        <p:nvCxnSpPr>
          <p:cNvPr id="436" name="Google Shape;436;p50"/>
          <p:cNvCxnSpPr/>
          <p:nvPr/>
        </p:nvCxnSpPr>
        <p:spPr>
          <a:xfrm flipH="1" rot="10800000">
            <a:off x="2059888" y="511263"/>
            <a:ext cx="1113900" cy="944700"/>
          </a:xfrm>
          <a:prstGeom prst="straightConnector1">
            <a:avLst/>
          </a:prstGeom>
          <a:noFill/>
          <a:ln cap="flat" cmpd="sng" w="38100">
            <a:solidFill>
              <a:srgbClr val="00B0F0"/>
            </a:solidFill>
            <a:prstDash val="solid"/>
            <a:round/>
            <a:headEnd len="med" w="med" type="none"/>
            <a:tailEnd len="med" w="med" type="triangle"/>
          </a:ln>
        </p:spPr>
      </p:cxnSp>
      <p:sp>
        <p:nvSpPr>
          <p:cNvPr id="437" name="Google Shape;437;p50"/>
          <p:cNvSpPr/>
          <p:nvPr/>
        </p:nvSpPr>
        <p:spPr>
          <a:xfrm>
            <a:off x="3360700" y="1994888"/>
            <a:ext cx="211800" cy="1776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50"/>
          <p:cNvSpPr txBox="1"/>
          <p:nvPr/>
        </p:nvSpPr>
        <p:spPr>
          <a:xfrm>
            <a:off x="1290650" y="2581463"/>
            <a:ext cx="4641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t>A</a:t>
            </a:r>
            <a:endParaRPr b="1" sz="2600"/>
          </a:p>
        </p:txBody>
      </p:sp>
      <p:sp>
        <p:nvSpPr>
          <p:cNvPr id="439" name="Google Shape;439;p50"/>
          <p:cNvSpPr/>
          <p:nvPr/>
        </p:nvSpPr>
        <p:spPr>
          <a:xfrm>
            <a:off x="1754113" y="2847975"/>
            <a:ext cx="211800" cy="1776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50"/>
          <p:cNvSpPr/>
          <p:nvPr/>
        </p:nvSpPr>
        <p:spPr>
          <a:xfrm>
            <a:off x="4296775" y="1371013"/>
            <a:ext cx="211800" cy="1776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1" name="Google Shape;441;p50"/>
          <p:cNvCxnSpPr/>
          <p:nvPr/>
        </p:nvCxnSpPr>
        <p:spPr>
          <a:xfrm flipH="1" rot="10800000">
            <a:off x="1847545" y="2640909"/>
            <a:ext cx="508500" cy="303000"/>
          </a:xfrm>
          <a:prstGeom prst="straightConnector1">
            <a:avLst/>
          </a:prstGeom>
          <a:noFill/>
          <a:ln cap="flat" cmpd="sng" w="28575">
            <a:solidFill>
              <a:schemeClr val="dk1"/>
            </a:solidFill>
            <a:prstDash val="solid"/>
            <a:round/>
            <a:headEnd len="med" w="med" type="none"/>
            <a:tailEnd len="med" w="med" type="triangle"/>
          </a:ln>
        </p:spPr>
      </p:cxnSp>
      <p:sp>
        <p:nvSpPr>
          <p:cNvPr id="442" name="Google Shape;442;p50"/>
          <p:cNvSpPr txBox="1"/>
          <p:nvPr/>
        </p:nvSpPr>
        <p:spPr>
          <a:xfrm>
            <a:off x="4508575" y="3190526"/>
            <a:ext cx="4307700" cy="1908600"/>
          </a:xfrm>
          <a:prstGeom prst="rect">
            <a:avLst/>
          </a:prstGeom>
          <a:solidFill>
            <a:schemeClr val="lt2"/>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1"/>
                </a:solidFill>
              </a:rPr>
              <a:t>Given the storm motion vectors shown </a:t>
            </a:r>
            <a:endParaRPr sz="1600">
              <a:solidFill>
                <a:schemeClr val="dk1"/>
              </a:solidFill>
            </a:endParaRPr>
          </a:p>
          <a:p>
            <a:pPr indent="0" lvl="0" marL="0" rtl="0" algn="ctr">
              <a:spcBef>
                <a:spcPts val="0"/>
              </a:spcBef>
              <a:spcAft>
                <a:spcPts val="0"/>
              </a:spcAft>
              <a:buNone/>
            </a:pPr>
            <a:r>
              <a:rPr lang="en" sz="1600">
                <a:solidFill>
                  <a:schemeClr val="dk1"/>
                </a:solidFill>
              </a:rPr>
              <a:t>(black arrows) and assuming southwesterly flow aloft (blue arrow)… </a:t>
            </a:r>
            <a:endParaRPr sz="1600">
              <a:solidFill>
                <a:schemeClr val="dk1"/>
              </a:solidFill>
            </a:endParaRPr>
          </a:p>
          <a:p>
            <a:pPr indent="0" lvl="0" marL="0" rtl="0" algn="ctr">
              <a:spcBef>
                <a:spcPts val="0"/>
              </a:spcBef>
              <a:spcAft>
                <a:spcPts val="0"/>
              </a:spcAft>
              <a:buNone/>
            </a:pPr>
            <a:r>
              <a:t/>
            </a:r>
            <a:endParaRPr sz="1600">
              <a:solidFill>
                <a:schemeClr val="dk1"/>
              </a:solidFill>
            </a:endParaRPr>
          </a:p>
          <a:p>
            <a:pPr indent="0" lvl="0" marL="0" rtl="0" algn="ctr">
              <a:spcBef>
                <a:spcPts val="0"/>
              </a:spcBef>
              <a:spcAft>
                <a:spcPts val="0"/>
              </a:spcAft>
              <a:buNone/>
            </a:pPr>
            <a:r>
              <a:rPr lang="en" sz="1600">
                <a:solidFill>
                  <a:schemeClr val="dk1"/>
                </a:solidFill>
              </a:rPr>
              <a:t>a discrete storm will have the highest potential to remain discrete (1+ hour) at which point?</a:t>
            </a:r>
            <a:endParaRPr sz="1600">
              <a:solidFill>
                <a:schemeClr val="dk1"/>
              </a:solidFill>
            </a:endParaRPr>
          </a:p>
        </p:txBody>
      </p:sp>
      <p:sp>
        <p:nvSpPr>
          <p:cNvPr id="443" name="Google Shape;443;p50"/>
          <p:cNvSpPr/>
          <p:nvPr/>
        </p:nvSpPr>
        <p:spPr>
          <a:xfrm>
            <a:off x="2428875" y="2057400"/>
            <a:ext cx="1100150" cy="1190625"/>
          </a:xfrm>
          <a:custGeom>
            <a:rect b="b" l="l" r="r" t="t"/>
            <a:pathLst>
              <a:path extrusionOk="0" h="47625" w="44006">
                <a:moveTo>
                  <a:pt x="44006" y="0"/>
                </a:moveTo>
                <a:cubicBezTo>
                  <a:pt x="43117" y="2351"/>
                  <a:pt x="42925" y="8613"/>
                  <a:pt x="38670" y="14106"/>
                </a:cubicBezTo>
                <a:cubicBezTo>
                  <a:pt x="34416" y="19599"/>
                  <a:pt x="24924" y="27371"/>
                  <a:pt x="18479" y="32957"/>
                </a:cubicBezTo>
                <a:cubicBezTo>
                  <a:pt x="12034" y="38544"/>
                  <a:pt x="3080" y="45180"/>
                  <a:pt x="0" y="47625"/>
                </a:cubicBezTo>
              </a:path>
            </a:pathLst>
          </a:custGeom>
          <a:noFill/>
          <a:ln cap="flat" cmpd="sng" w="28575">
            <a:solidFill>
              <a:schemeClr val="dk1"/>
            </a:solidFill>
            <a:prstDash val="lgDash"/>
            <a:round/>
            <a:headEnd len="med" w="med" type="none"/>
            <a:tailEnd len="med" w="med" type="none"/>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51"/>
          <p:cNvSpPr txBox="1"/>
          <p:nvPr/>
        </p:nvSpPr>
        <p:spPr>
          <a:xfrm>
            <a:off x="1298850" y="225125"/>
            <a:ext cx="65463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CCCCCC"/>
                </a:solidFill>
              </a:rPr>
              <a:t>Warm Sector Geometry and Residence Time</a:t>
            </a:r>
            <a:endParaRPr b="1" sz="3000">
              <a:solidFill>
                <a:srgbClr val="CCCCCC"/>
              </a:solidFill>
            </a:endParaRPr>
          </a:p>
        </p:txBody>
      </p:sp>
      <p:pic>
        <p:nvPicPr>
          <p:cNvPr id="449" name="Google Shape;449;p51"/>
          <p:cNvPicPr preferRelativeResize="0"/>
          <p:nvPr/>
        </p:nvPicPr>
        <p:blipFill>
          <a:blip r:embed="rId3">
            <a:alphaModFix/>
          </a:blip>
          <a:stretch>
            <a:fillRect/>
          </a:stretch>
        </p:blipFill>
        <p:spPr>
          <a:xfrm>
            <a:off x="536825" y="0"/>
            <a:ext cx="8105001" cy="5143500"/>
          </a:xfrm>
          <a:prstGeom prst="rect">
            <a:avLst/>
          </a:prstGeom>
          <a:noFill/>
          <a:ln>
            <a:noFill/>
          </a:ln>
        </p:spPr>
      </p:pic>
      <p:sp>
        <p:nvSpPr>
          <p:cNvPr id="450" name="Google Shape;450;p51"/>
          <p:cNvSpPr/>
          <p:nvPr/>
        </p:nvSpPr>
        <p:spPr>
          <a:xfrm>
            <a:off x="1290650" y="930591"/>
            <a:ext cx="6138850" cy="3131825"/>
          </a:xfrm>
          <a:custGeom>
            <a:rect b="b" l="l" r="r" t="t"/>
            <a:pathLst>
              <a:path extrusionOk="0" h="125273" w="245554">
                <a:moveTo>
                  <a:pt x="0" y="125273"/>
                </a:moveTo>
                <a:cubicBezTo>
                  <a:pt x="286" y="124765"/>
                  <a:pt x="381" y="125686"/>
                  <a:pt x="1714" y="122225"/>
                </a:cubicBezTo>
                <a:cubicBezTo>
                  <a:pt x="3048" y="118764"/>
                  <a:pt x="6763" y="113144"/>
                  <a:pt x="8001" y="104508"/>
                </a:cubicBezTo>
                <a:cubicBezTo>
                  <a:pt x="9239" y="95872"/>
                  <a:pt x="8160" y="79712"/>
                  <a:pt x="9144" y="70409"/>
                </a:cubicBezTo>
                <a:cubicBezTo>
                  <a:pt x="10128" y="61106"/>
                  <a:pt x="13620" y="54344"/>
                  <a:pt x="13906" y="48692"/>
                </a:cubicBezTo>
                <a:cubicBezTo>
                  <a:pt x="14192" y="43041"/>
                  <a:pt x="10763" y="39231"/>
                  <a:pt x="10858" y="36500"/>
                </a:cubicBezTo>
                <a:cubicBezTo>
                  <a:pt x="10953" y="33770"/>
                  <a:pt x="12097" y="32658"/>
                  <a:pt x="14478" y="32309"/>
                </a:cubicBezTo>
                <a:cubicBezTo>
                  <a:pt x="16859" y="31960"/>
                  <a:pt x="20606" y="34055"/>
                  <a:pt x="25146" y="34404"/>
                </a:cubicBezTo>
                <a:cubicBezTo>
                  <a:pt x="29686" y="34753"/>
                  <a:pt x="37719" y="35039"/>
                  <a:pt x="41719" y="34404"/>
                </a:cubicBezTo>
                <a:cubicBezTo>
                  <a:pt x="45720" y="33769"/>
                  <a:pt x="45561" y="31388"/>
                  <a:pt x="49149" y="30594"/>
                </a:cubicBezTo>
                <a:cubicBezTo>
                  <a:pt x="52737" y="29800"/>
                  <a:pt x="59023" y="30849"/>
                  <a:pt x="63246" y="29642"/>
                </a:cubicBezTo>
                <a:cubicBezTo>
                  <a:pt x="67469" y="28436"/>
                  <a:pt x="71405" y="25990"/>
                  <a:pt x="74485" y="23355"/>
                </a:cubicBezTo>
                <a:cubicBezTo>
                  <a:pt x="77565" y="20720"/>
                  <a:pt x="78517" y="14846"/>
                  <a:pt x="81724" y="13830"/>
                </a:cubicBezTo>
                <a:cubicBezTo>
                  <a:pt x="84931" y="12814"/>
                  <a:pt x="90265" y="15164"/>
                  <a:pt x="93726" y="17259"/>
                </a:cubicBezTo>
                <a:cubicBezTo>
                  <a:pt x="97187" y="19355"/>
                  <a:pt x="97822" y="25292"/>
                  <a:pt x="102489" y="26403"/>
                </a:cubicBezTo>
                <a:cubicBezTo>
                  <a:pt x="107156" y="27514"/>
                  <a:pt x="117252" y="25546"/>
                  <a:pt x="121729" y="23927"/>
                </a:cubicBezTo>
                <a:cubicBezTo>
                  <a:pt x="126206" y="22308"/>
                  <a:pt x="125888" y="19133"/>
                  <a:pt x="129349" y="16688"/>
                </a:cubicBezTo>
                <a:cubicBezTo>
                  <a:pt x="132810" y="14243"/>
                  <a:pt x="138240" y="9734"/>
                  <a:pt x="142494" y="9258"/>
                </a:cubicBezTo>
                <a:cubicBezTo>
                  <a:pt x="146749" y="8782"/>
                  <a:pt x="150749" y="12624"/>
                  <a:pt x="154876" y="13830"/>
                </a:cubicBezTo>
                <a:cubicBezTo>
                  <a:pt x="159004" y="15037"/>
                  <a:pt x="161830" y="16751"/>
                  <a:pt x="167259" y="16497"/>
                </a:cubicBezTo>
                <a:cubicBezTo>
                  <a:pt x="172688" y="16243"/>
                  <a:pt x="182721" y="14624"/>
                  <a:pt x="187452" y="12306"/>
                </a:cubicBezTo>
                <a:cubicBezTo>
                  <a:pt x="192183" y="9988"/>
                  <a:pt x="191611" y="4401"/>
                  <a:pt x="195643" y="2591"/>
                </a:cubicBezTo>
                <a:cubicBezTo>
                  <a:pt x="199675" y="781"/>
                  <a:pt x="203327" y="-1568"/>
                  <a:pt x="211645" y="1448"/>
                </a:cubicBezTo>
                <a:cubicBezTo>
                  <a:pt x="219964" y="4464"/>
                  <a:pt x="239903" y="17481"/>
                  <a:pt x="245554" y="20688"/>
                </a:cubicBezTo>
              </a:path>
            </a:pathLst>
          </a:custGeom>
          <a:noFill/>
          <a:ln cap="flat" cmpd="sng" w="9525">
            <a:solidFill>
              <a:srgbClr val="00FF00"/>
            </a:solidFill>
            <a:prstDash val="solid"/>
            <a:round/>
            <a:headEnd len="med" w="med" type="none"/>
            <a:tailEnd len="med" w="med" type="none"/>
          </a:ln>
        </p:spPr>
      </p:sp>
      <p:sp>
        <p:nvSpPr>
          <p:cNvPr id="451" name="Google Shape;451;p51"/>
          <p:cNvSpPr/>
          <p:nvPr/>
        </p:nvSpPr>
        <p:spPr>
          <a:xfrm>
            <a:off x="1466850" y="1709353"/>
            <a:ext cx="5853125" cy="2329250"/>
          </a:xfrm>
          <a:custGeom>
            <a:rect b="b" l="l" r="r" t="t"/>
            <a:pathLst>
              <a:path extrusionOk="0" h="93170" w="234125">
                <a:moveTo>
                  <a:pt x="0" y="93170"/>
                </a:moveTo>
                <a:cubicBezTo>
                  <a:pt x="1207" y="88852"/>
                  <a:pt x="5747" y="73739"/>
                  <a:pt x="7239" y="67262"/>
                </a:cubicBezTo>
                <a:cubicBezTo>
                  <a:pt x="8731" y="60785"/>
                  <a:pt x="8287" y="60341"/>
                  <a:pt x="8954" y="54308"/>
                </a:cubicBezTo>
                <a:cubicBezTo>
                  <a:pt x="9621" y="48276"/>
                  <a:pt x="9875" y="36528"/>
                  <a:pt x="11240" y="31067"/>
                </a:cubicBezTo>
                <a:cubicBezTo>
                  <a:pt x="12605" y="25606"/>
                  <a:pt x="15272" y="23225"/>
                  <a:pt x="17145" y="21542"/>
                </a:cubicBezTo>
                <a:cubicBezTo>
                  <a:pt x="19018" y="19859"/>
                  <a:pt x="19844" y="20781"/>
                  <a:pt x="22479" y="20971"/>
                </a:cubicBezTo>
                <a:cubicBezTo>
                  <a:pt x="25114" y="21162"/>
                  <a:pt x="28353" y="22399"/>
                  <a:pt x="32957" y="22685"/>
                </a:cubicBezTo>
                <a:cubicBezTo>
                  <a:pt x="37561" y="22971"/>
                  <a:pt x="43308" y="22209"/>
                  <a:pt x="50102" y="22685"/>
                </a:cubicBezTo>
                <a:cubicBezTo>
                  <a:pt x="56897" y="23161"/>
                  <a:pt x="67977" y="26781"/>
                  <a:pt x="73724" y="25543"/>
                </a:cubicBezTo>
                <a:cubicBezTo>
                  <a:pt x="79471" y="24305"/>
                  <a:pt x="81598" y="18812"/>
                  <a:pt x="84582" y="15256"/>
                </a:cubicBezTo>
                <a:cubicBezTo>
                  <a:pt x="87567" y="11700"/>
                  <a:pt x="88615" y="5858"/>
                  <a:pt x="91631" y="4207"/>
                </a:cubicBezTo>
                <a:cubicBezTo>
                  <a:pt x="94647" y="2556"/>
                  <a:pt x="99727" y="4398"/>
                  <a:pt x="102680" y="5350"/>
                </a:cubicBezTo>
                <a:cubicBezTo>
                  <a:pt x="105633" y="6303"/>
                  <a:pt x="105886" y="8747"/>
                  <a:pt x="109347" y="9922"/>
                </a:cubicBezTo>
                <a:cubicBezTo>
                  <a:pt x="112808" y="11097"/>
                  <a:pt x="120618" y="10525"/>
                  <a:pt x="123444" y="12398"/>
                </a:cubicBezTo>
                <a:cubicBezTo>
                  <a:pt x="126270" y="14271"/>
                  <a:pt x="125445" y="18494"/>
                  <a:pt x="126302" y="21161"/>
                </a:cubicBezTo>
                <a:cubicBezTo>
                  <a:pt x="127159" y="23828"/>
                  <a:pt x="126397" y="27511"/>
                  <a:pt x="128588" y="28400"/>
                </a:cubicBezTo>
                <a:cubicBezTo>
                  <a:pt x="130779" y="29289"/>
                  <a:pt x="135890" y="28559"/>
                  <a:pt x="139446" y="26495"/>
                </a:cubicBezTo>
                <a:cubicBezTo>
                  <a:pt x="143002" y="24431"/>
                  <a:pt x="146971" y="19542"/>
                  <a:pt x="149924" y="16018"/>
                </a:cubicBezTo>
                <a:cubicBezTo>
                  <a:pt x="152877" y="12494"/>
                  <a:pt x="153988" y="7731"/>
                  <a:pt x="157163" y="5350"/>
                </a:cubicBezTo>
                <a:cubicBezTo>
                  <a:pt x="160338" y="2969"/>
                  <a:pt x="165704" y="2619"/>
                  <a:pt x="168974" y="1730"/>
                </a:cubicBezTo>
                <a:cubicBezTo>
                  <a:pt x="172244" y="841"/>
                  <a:pt x="173514" y="-47"/>
                  <a:pt x="176784" y="16"/>
                </a:cubicBezTo>
                <a:cubicBezTo>
                  <a:pt x="180054" y="80"/>
                  <a:pt x="184849" y="79"/>
                  <a:pt x="188595" y="2111"/>
                </a:cubicBezTo>
                <a:cubicBezTo>
                  <a:pt x="192342" y="4143"/>
                  <a:pt x="195834" y="10621"/>
                  <a:pt x="199263" y="12208"/>
                </a:cubicBezTo>
                <a:cubicBezTo>
                  <a:pt x="202692" y="13796"/>
                  <a:pt x="205962" y="11509"/>
                  <a:pt x="209169" y="11636"/>
                </a:cubicBezTo>
                <a:cubicBezTo>
                  <a:pt x="212376" y="11763"/>
                  <a:pt x="214345" y="11383"/>
                  <a:pt x="218504" y="12970"/>
                </a:cubicBezTo>
                <a:cubicBezTo>
                  <a:pt x="222663" y="14558"/>
                  <a:pt x="231522" y="19796"/>
                  <a:pt x="234125" y="21161"/>
                </a:cubicBezTo>
              </a:path>
            </a:pathLst>
          </a:custGeom>
          <a:noFill/>
          <a:ln cap="flat" cmpd="sng" w="9525">
            <a:solidFill>
              <a:srgbClr val="FF00FF"/>
            </a:solidFill>
            <a:prstDash val="solid"/>
            <a:round/>
            <a:headEnd len="med" w="med" type="none"/>
            <a:tailEnd len="med" w="med" type="none"/>
          </a:ln>
        </p:spPr>
      </p:sp>
      <p:sp>
        <p:nvSpPr>
          <p:cNvPr id="452" name="Google Shape;452;p51"/>
          <p:cNvSpPr/>
          <p:nvPr/>
        </p:nvSpPr>
        <p:spPr>
          <a:xfrm>
            <a:off x="1624025" y="2995416"/>
            <a:ext cx="2190750" cy="1014600"/>
          </a:xfrm>
          <a:custGeom>
            <a:rect b="b" l="l" r="r" t="t"/>
            <a:pathLst>
              <a:path extrusionOk="0" h="40584" w="87630">
                <a:moveTo>
                  <a:pt x="0" y="40584"/>
                </a:moveTo>
                <a:cubicBezTo>
                  <a:pt x="1365" y="35409"/>
                  <a:pt x="4984" y="15851"/>
                  <a:pt x="8191" y="9533"/>
                </a:cubicBezTo>
                <a:cubicBezTo>
                  <a:pt x="11398" y="3215"/>
                  <a:pt x="15843" y="3723"/>
                  <a:pt x="19240" y="2675"/>
                </a:cubicBezTo>
                <a:cubicBezTo>
                  <a:pt x="22637" y="1627"/>
                  <a:pt x="24860" y="3373"/>
                  <a:pt x="28575" y="3246"/>
                </a:cubicBezTo>
                <a:cubicBezTo>
                  <a:pt x="32290" y="3119"/>
                  <a:pt x="36735" y="2421"/>
                  <a:pt x="41529" y="1913"/>
                </a:cubicBezTo>
                <a:cubicBezTo>
                  <a:pt x="46323" y="1405"/>
                  <a:pt x="53562" y="-532"/>
                  <a:pt x="57340" y="198"/>
                </a:cubicBezTo>
                <a:cubicBezTo>
                  <a:pt x="61118" y="928"/>
                  <a:pt x="61309" y="3183"/>
                  <a:pt x="64198" y="6294"/>
                </a:cubicBezTo>
                <a:cubicBezTo>
                  <a:pt x="67087" y="9406"/>
                  <a:pt x="72422" y="14740"/>
                  <a:pt x="74676" y="18867"/>
                </a:cubicBezTo>
                <a:cubicBezTo>
                  <a:pt x="76930" y="22995"/>
                  <a:pt x="75565" y="27662"/>
                  <a:pt x="77724" y="31059"/>
                </a:cubicBezTo>
                <a:cubicBezTo>
                  <a:pt x="79883" y="34456"/>
                  <a:pt x="85979" y="37886"/>
                  <a:pt x="87630" y="39251"/>
                </a:cubicBezTo>
              </a:path>
            </a:pathLst>
          </a:custGeom>
          <a:noFill/>
          <a:ln cap="flat" cmpd="sng" w="9525">
            <a:solidFill>
              <a:srgbClr val="9900FF"/>
            </a:solidFill>
            <a:prstDash val="solid"/>
            <a:round/>
            <a:headEnd len="med" w="med" type="none"/>
            <a:tailEnd len="med" w="med" type="none"/>
          </a:ln>
        </p:spPr>
      </p:sp>
      <p:sp>
        <p:nvSpPr>
          <p:cNvPr id="453" name="Google Shape;453;p51"/>
          <p:cNvSpPr/>
          <p:nvPr/>
        </p:nvSpPr>
        <p:spPr>
          <a:xfrm>
            <a:off x="7086600" y="3824300"/>
            <a:ext cx="1347800" cy="871525"/>
          </a:xfrm>
          <a:custGeom>
            <a:rect b="b" l="l" r="r" t="t"/>
            <a:pathLst>
              <a:path extrusionOk="0" h="34861" w="53912">
                <a:moveTo>
                  <a:pt x="0" y="34861"/>
                </a:moveTo>
                <a:cubicBezTo>
                  <a:pt x="826" y="32924"/>
                  <a:pt x="1492" y="25051"/>
                  <a:pt x="4953" y="23241"/>
                </a:cubicBezTo>
                <a:cubicBezTo>
                  <a:pt x="8414" y="21431"/>
                  <a:pt x="16479" y="23940"/>
                  <a:pt x="20765" y="24003"/>
                </a:cubicBezTo>
                <a:cubicBezTo>
                  <a:pt x="25051" y="24067"/>
                  <a:pt x="27179" y="24511"/>
                  <a:pt x="30671" y="23622"/>
                </a:cubicBezTo>
                <a:cubicBezTo>
                  <a:pt x="34164" y="22733"/>
                  <a:pt x="37847" y="22606"/>
                  <a:pt x="41720" y="18669"/>
                </a:cubicBezTo>
                <a:cubicBezTo>
                  <a:pt x="45594" y="14732"/>
                  <a:pt x="51880" y="3112"/>
                  <a:pt x="53912" y="0"/>
                </a:cubicBezTo>
              </a:path>
            </a:pathLst>
          </a:custGeom>
          <a:noFill/>
          <a:ln cap="flat" cmpd="sng" w="9525">
            <a:solidFill>
              <a:srgbClr val="9900FF"/>
            </a:solidFill>
            <a:prstDash val="solid"/>
            <a:round/>
            <a:headEnd len="med" w="med" type="none"/>
            <a:tailEnd len="med" w="med" type="none"/>
          </a:ln>
        </p:spPr>
      </p:sp>
      <p:sp>
        <p:nvSpPr>
          <p:cNvPr id="454" name="Google Shape;454;p51"/>
          <p:cNvSpPr txBox="1"/>
          <p:nvPr/>
        </p:nvSpPr>
        <p:spPr>
          <a:xfrm>
            <a:off x="7315225" y="2061825"/>
            <a:ext cx="54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FF"/>
                </a:solidFill>
              </a:rPr>
              <a:t>70 F</a:t>
            </a:r>
            <a:endParaRPr>
              <a:solidFill>
                <a:srgbClr val="FF00FF"/>
              </a:solidFill>
            </a:endParaRPr>
          </a:p>
        </p:txBody>
      </p:sp>
      <p:sp>
        <p:nvSpPr>
          <p:cNvPr id="455" name="Google Shape;455;p51"/>
          <p:cNvSpPr txBox="1"/>
          <p:nvPr/>
        </p:nvSpPr>
        <p:spPr>
          <a:xfrm>
            <a:off x="6804600" y="4642463"/>
            <a:ext cx="54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00FF"/>
                </a:solidFill>
              </a:rPr>
              <a:t>75 F</a:t>
            </a:r>
            <a:endParaRPr>
              <a:solidFill>
                <a:srgbClr val="9900FF"/>
              </a:solidFill>
            </a:endParaRPr>
          </a:p>
        </p:txBody>
      </p:sp>
      <p:sp>
        <p:nvSpPr>
          <p:cNvPr id="456" name="Google Shape;456;p51"/>
          <p:cNvSpPr txBox="1"/>
          <p:nvPr/>
        </p:nvSpPr>
        <p:spPr>
          <a:xfrm>
            <a:off x="7453325" y="1328750"/>
            <a:ext cx="54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FF00"/>
                </a:solidFill>
              </a:rPr>
              <a:t>65 F</a:t>
            </a:r>
            <a:endParaRPr>
              <a:solidFill>
                <a:srgbClr val="00FF00"/>
              </a:solidFill>
            </a:endParaRPr>
          </a:p>
        </p:txBody>
      </p:sp>
      <p:sp>
        <p:nvSpPr>
          <p:cNvPr id="457" name="Google Shape;457;p51"/>
          <p:cNvSpPr txBox="1"/>
          <p:nvPr/>
        </p:nvSpPr>
        <p:spPr>
          <a:xfrm>
            <a:off x="3723925" y="3781638"/>
            <a:ext cx="54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00FF"/>
                </a:solidFill>
              </a:rPr>
              <a:t>75 F</a:t>
            </a:r>
            <a:endParaRPr>
              <a:solidFill>
                <a:srgbClr val="9900FF"/>
              </a:solidFill>
            </a:endParaRPr>
          </a:p>
        </p:txBody>
      </p:sp>
      <p:sp>
        <p:nvSpPr>
          <p:cNvPr id="458" name="Google Shape;458;p51"/>
          <p:cNvSpPr/>
          <p:nvPr/>
        </p:nvSpPr>
        <p:spPr>
          <a:xfrm>
            <a:off x="662000" y="1252550"/>
            <a:ext cx="1205475" cy="3481025"/>
          </a:xfrm>
          <a:custGeom>
            <a:rect b="b" l="l" r="r" t="t"/>
            <a:pathLst>
              <a:path extrusionOk="0" h="139241" w="48219">
                <a:moveTo>
                  <a:pt x="0" y="0"/>
                </a:moveTo>
                <a:cubicBezTo>
                  <a:pt x="1080" y="1397"/>
                  <a:pt x="2858" y="6509"/>
                  <a:pt x="6477" y="8382"/>
                </a:cubicBezTo>
                <a:cubicBezTo>
                  <a:pt x="10097" y="10255"/>
                  <a:pt x="17272" y="9175"/>
                  <a:pt x="21717" y="11239"/>
                </a:cubicBezTo>
                <a:cubicBezTo>
                  <a:pt x="26162" y="13303"/>
                  <a:pt x="29718" y="16256"/>
                  <a:pt x="33147" y="20764"/>
                </a:cubicBezTo>
                <a:cubicBezTo>
                  <a:pt x="36576" y="25273"/>
                  <a:pt x="39783" y="31686"/>
                  <a:pt x="42291" y="38290"/>
                </a:cubicBezTo>
                <a:cubicBezTo>
                  <a:pt x="44799" y="44894"/>
                  <a:pt x="48545" y="53276"/>
                  <a:pt x="48196" y="60388"/>
                </a:cubicBezTo>
                <a:cubicBezTo>
                  <a:pt x="47847" y="67500"/>
                  <a:pt x="46041" y="67820"/>
                  <a:pt x="40195" y="80962"/>
                </a:cubicBezTo>
                <a:cubicBezTo>
                  <a:pt x="34349" y="94104"/>
                  <a:pt x="17633" y="129528"/>
                  <a:pt x="13121" y="139241"/>
                </a:cubicBezTo>
              </a:path>
            </a:pathLst>
          </a:custGeom>
          <a:noFill/>
          <a:ln cap="flat" cmpd="sng" w="38100">
            <a:solidFill>
              <a:srgbClr val="783F04"/>
            </a:solidFill>
            <a:prstDash val="dash"/>
            <a:round/>
            <a:headEnd len="med" w="med" type="none"/>
            <a:tailEnd len="med" w="med" type="none"/>
          </a:ln>
        </p:spPr>
      </p:sp>
      <p:sp>
        <p:nvSpPr>
          <p:cNvPr id="459" name="Google Shape;459;p51"/>
          <p:cNvSpPr/>
          <p:nvPr/>
        </p:nvSpPr>
        <p:spPr>
          <a:xfrm>
            <a:off x="1919300" y="1401375"/>
            <a:ext cx="2477325" cy="1446600"/>
          </a:xfrm>
          <a:custGeom>
            <a:rect b="b" l="l" r="r" t="t"/>
            <a:pathLst>
              <a:path extrusionOk="0" h="57864" w="99093">
                <a:moveTo>
                  <a:pt x="99093" y="0"/>
                </a:moveTo>
                <a:cubicBezTo>
                  <a:pt x="97707" y="1283"/>
                  <a:pt x="94986" y="5339"/>
                  <a:pt x="90777" y="7700"/>
                </a:cubicBezTo>
                <a:cubicBezTo>
                  <a:pt x="86568" y="10061"/>
                  <a:pt x="79950" y="10538"/>
                  <a:pt x="73837" y="14168"/>
                </a:cubicBezTo>
                <a:cubicBezTo>
                  <a:pt x="67725" y="17798"/>
                  <a:pt x="60027" y="25753"/>
                  <a:pt x="54102" y="29480"/>
                </a:cubicBezTo>
                <a:cubicBezTo>
                  <a:pt x="48178" y="33207"/>
                  <a:pt x="43942" y="34274"/>
                  <a:pt x="38290" y="36528"/>
                </a:cubicBezTo>
                <a:cubicBezTo>
                  <a:pt x="32639" y="38782"/>
                  <a:pt x="25400" y="40052"/>
                  <a:pt x="20193" y="43005"/>
                </a:cubicBezTo>
                <a:cubicBezTo>
                  <a:pt x="14986" y="45958"/>
                  <a:pt x="10414" y="51769"/>
                  <a:pt x="7048" y="54245"/>
                </a:cubicBezTo>
                <a:cubicBezTo>
                  <a:pt x="3683" y="56722"/>
                  <a:pt x="1175" y="57261"/>
                  <a:pt x="0" y="57864"/>
                </a:cubicBezTo>
              </a:path>
            </a:pathLst>
          </a:custGeom>
          <a:noFill/>
          <a:ln cap="flat" cmpd="sng" w="38100">
            <a:solidFill>
              <a:srgbClr val="0000FF"/>
            </a:solidFill>
            <a:prstDash val="dot"/>
            <a:round/>
            <a:headEnd len="med" w="med" type="none"/>
            <a:tailEnd len="med" w="med" type="none"/>
          </a:ln>
        </p:spPr>
      </p:sp>
      <p:sp>
        <p:nvSpPr>
          <p:cNvPr id="460" name="Google Shape;460;p51"/>
          <p:cNvSpPr/>
          <p:nvPr/>
        </p:nvSpPr>
        <p:spPr>
          <a:xfrm>
            <a:off x="4016098" y="200025"/>
            <a:ext cx="2679975" cy="923925"/>
          </a:xfrm>
          <a:custGeom>
            <a:rect b="b" l="l" r="r" t="t"/>
            <a:pathLst>
              <a:path extrusionOk="0" h="36957" w="107199">
                <a:moveTo>
                  <a:pt x="519" y="36957"/>
                </a:moveTo>
                <a:cubicBezTo>
                  <a:pt x="487" y="35941"/>
                  <a:pt x="-496" y="33147"/>
                  <a:pt x="329" y="30861"/>
                </a:cubicBezTo>
                <a:cubicBezTo>
                  <a:pt x="1155" y="28575"/>
                  <a:pt x="2964" y="26067"/>
                  <a:pt x="5472" y="23241"/>
                </a:cubicBezTo>
                <a:cubicBezTo>
                  <a:pt x="7980" y="20415"/>
                  <a:pt x="11346" y="16098"/>
                  <a:pt x="15378" y="13907"/>
                </a:cubicBezTo>
                <a:cubicBezTo>
                  <a:pt x="19410" y="11716"/>
                  <a:pt x="24173" y="10446"/>
                  <a:pt x="29666" y="10097"/>
                </a:cubicBezTo>
                <a:cubicBezTo>
                  <a:pt x="35159" y="9748"/>
                  <a:pt x="41668" y="11208"/>
                  <a:pt x="48335" y="11811"/>
                </a:cubicBezTo>
                <a:cubicBezTo>
                  <a:pt x="55003" y="12414"/>
                  <a:pt x="63734" y="11716"/>
                  <a:pt x="69671" y="13716"/>
                </a:cubicBezTo>
                <a:cubicBezTo>
                  <a:pt x="75608" y="15716"/>
                  <a:pt x="79291" y="22511"/>
                  <a:pt x="83958" y="23813"/>
                </a:cubicBezTo>
                <a:cubicBezTo>
                  <a:pt x="88625" y="25115"/>
                  <a:pt x="94277" y="23718"/>
                  <a:pt x="97674" y="21527"/>
                </a:cubicBezTo>
                <a:cubicBezTo>
                  <a:pt x="101071" y="19336"/>
                  <a:pt x="102755" y="14256"/>
                  <a:pt x="104342" y="10668"/>
                </a:cubicBezTo>
                <a:cubicBezTo>
                  <a:pt x="105930" y="7080"/>
                  <a:pt x="106723" y="1778"/>
                  <a:pt x="107199" y="0"/>
                </a:cubicBezTo>
              </a:path>
            </a:pathLst>
          </a:custGeom>
          <a:noFill/>
          <a:ln cap="flat" cmpd="sng" w="76200">
            <a:solidFill>
              <a:srgbClr val="980000"/>
            </a:solidFill>
            <a:prstDash val="solid"/>
            <a:round/>
            <a:headEnd len="med" w="med" type="none"/>
            <a:tailEnd len="med" w="med" type="none"/>
          </a:ln>
        </p:spPr>
      </p:sp>
      <p:sp>
        <p:nvSpPr>
          <p:cNvPr id="461" name="Google Shape;461;p51"/>
          <p:cNvSpPr txBox="1"/>
          <p:nvPr/>
        </p:nvSpPr>
        <p:spPr>
          <a:xfrm>
            <a:off x="3648075" y="728675"/>
            <a:ext cx="548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rgbClr val="FF0000"/>
                </a:solidFill>
              </a:rPr>
              <a:t>L</a:t>
            </a:r>
            <a:endParaRPr b="1" sz="3600">
              <a:solidFill>
                <a:srgbClr val="FF0000"/>
              </a:solidFill>
            </a:endParaRPr>
          </a:p>
        </p:txBody>
      </p:sp>
      <p:sp>
        <p:nvSpPr>
          <p:cNvPr id="462" name="Google Shape;462;p51"/>
          <p:cNvSpPr/>
          <p:nvPr/>
        </p:nvSpPr>
        <p:spPr>
          <a:xfrm>
            <a:off x="1638300" y="1123950"/>
            <a:ext cx="1909775" cy="671725"/>
          </a:xfrm>
          <a:custGeom>
            <a:rect b="b" l="l" r="r" t="t"/>
            <a:pathLst>
              <a:path extrusionOk="0" h="26869" w="76391">
                <a:moveTo>
                  <a:pt x="76391" y="9144"/>
                </a:moveTo>
                <a:cubicBezTo>
                  <a:pt x="74105" y="9970"/>
                  <a:pt x="66739" y="12002"/>
                  <a:pt x="62675" y="14097"/>
                </a:cubicBezTo>
                <a:cubicBezTo>
                  <a:pt x="58611" y="16193"/>
                  <a:pt x="56770" y="19590"/>
                  <a:pt x="52007" y="21717"/>
                </a:cubicBezTo>
                <a:cubicBezTo>
                  <a:pt x="47245" y="23844"/>
                  <a:pt x="40228" y="26829"/>
                  <a:pt x="34100" y="26861"/>
                </a:cubicBezTo>
                <a:cubicBezTo>
                  <a:pt x="27972" y="26893"/>
                  <a:pt x="20034" y="25305"/>
                  <a:pt x="15240" y="21908"/>
                </a:cubicBezTo>
                <a:cubicBezTo>
                  <a:pt x="10446" y="18511"/>
                  <a:pt x="7874" y="10128"/>
                  <a:pt x="5334" y="6477"/>
                </a:cubicBezTo>
                <a:cubicBezTo>
                  <a:pt x="2794" y="2826"/>
                  <a:pt x="889" y="1080"/>
                  <a:pt x="0" y="0"/>
                </a:cubicBezTo>
              </a:path>
            </a:pathLst>
          </a:custGeom>
          <a:noFill/>
          <a:ln cap="flat" cmpd="sng" w="28575">
            <a:solidFill>
              <a:srgbClr val="674EA7"/>
            </a:solidFill>
            <a:prstDash val="dash"/>
            <a:round/>
            <a:headEnd len="med" w="med" type="none"/>
            <a:tailEnd len="med" w="med" type="none"/>
          </a:ln>
        </p:spPr>
      </p:sp>
      <p:sp>
        <p:nvSpPr>
          <p:cNvPr id="463" name="Google Shape;463;p51"/>
          <p:cNvSpPr txBox="1"/>
          <p:nvPr/>
        </p:nvSpPr>
        <p:spPr>
          <a:xfrm>
            <a:off x="1298850" y="461250"/>
            <a:ext cx="548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rgbClr val="FF0000"/>
                </a:solidFill>
              </a:rPr>
              <a:t>L</a:t>
            </a:r>
            <a:endParaRPr b="1" sz="3600">
              <a:solidFill>
                <a:srgbClr val="FF0000"/>
              </a:solidFill>
            </a:endParaRPr>
          </a:p>
        </p:txBody>
      </p:sp>
      <p:sp>
        <p:nvSpPr>
          <p:cNvPr id="464" name="Google Shape;464;p51"/>
          <p:cNvSpPr/>
          <p:nvPr/>
        </p:nvSpPr>
        <p:spPr>
          <a:xfrm>
            <a:off x="3557600" y="2371725"/>
            <a:ext cx="333366" cy="900144"/>
          </a:xfrm>
          <a:custGeom>
            <a:rect b="b" l="l" r="r" t="t"/>
            <a:pathLst>
              <a:path extrusionOk="0" h="27242" w="8763">
                <a:moveTo>
                  <a:pt x="0" y="0"/>
                </a:moveTo>
                <a:cubicBezTo>
                  <a:pt x="794" y="2000"/>
                  <a:pt x="3302" y="7462"/>
                  <a:pt x="4762" y="12002"/>
                </a:cubicBezTo>
                <a:cubicBezTo>
                  <a:pt x="6223" y="16542"/>
                  <a:pt x="8096" y="24702"/>
                  <a:pt x="8763" y="27242"/>
                </a:cubicBezTo>
              </a:path>
            </a:pathLst>
          </a:custGeom>
          <a:noFill/>
          <a:ln cap="flat" cmpd="sng" w="28575">
            <a:solidFill>
              <a:schemeClr val="dk1"/>
            </a:solidFill>
            <a:prstDash val="dot"/>
            <a:round/>
            <a:headEnd len="med" w="med" type="none"/>
            <a:tailEnd len="med" w="med" type="none"/>
          </a:ln>
        </p:spPr>
      </p:sp>
      <p:sp>
        <p:nvSpPr>
          <p:cNvPr id="465" name="Google Shape;465;p51"/>
          <p:cNvSpPr/>
          <p:nvPr/>
        </p:nvSpPr>
        <p:spPr>
          <a:xfrm>
            <a:off x="4314825" y="1414475"/>
            <a:ext cx="2762250" cy="985825"/>
          </a:xfrm>
          <a:custGeom>
            <a:rect b="b" l="l" r="r" t="t"/>
            <a:pathLst>
              <a:path extrusionOk="0" h="39433" w="110490">
                <a:moveTo>
                  <a:pt x="0" y="0"/>
                </a:moveTo>
                <a:cubicBezTo>
                  <a:pt x="1175" y="1492"/>
                  <a:pt x="3207" y="6350"/>
                  <a:pt x="7049" y="8953"/>
                </a:cubicBezTo>
                <a:cubicBezTo>
                  <a:pt x="10891" y="11557"/>
                  <a:pt x="18130" y="13430"/>
                  <a:pt x="23051" y="15621"/>
                </a:cubicBezTo>
                <a:cubicBezTo>
                  <a:pt x="27972" y="17812"/>
                  <a:pt x="31147" y="20542"/>
                  <a:pt x="36576" y="22098"/>
                </a:cubicBezTo>
                <a:cubicBezTo>
                  <a:pt x="42005" y="23654"/>
                  <a:pt x="49816" y="24161"/>
                  <a:pt x="55626" y="24955"/>
                </a:cubicBezTo>
                <a:cubicBezTo>
                  <a:pt x="61436" y="25749"/>
                  <a:pt x="65755" y="25622"/>
                  <a:pt x="71438" y="26860"/>
                </a:cubicBezTo>
                <a:cubicBezTo>
                  <a:pt x="77121" y="28098"/>
                  <a:pt x="83217" y="30290"/>
                  <a:pt x="89726" y="32385"/>
                </a:cubicBezTo>
                <a:cubicBezTo>
                  <a:pt x="96235" y="34481"/>
                  <a:pt x="107029" y="38258"/>
                  <a:pt x="110490" y="39433"/>
                </a:cubicBezTo>
              </a:path>
            </a:pathLst>
          </a:custGeom>
          <a:noFill/>
          <a:ln cap="flat" cmpd="sng" w="28575">
            <a:solidFill>
              <a:srgbClr val="980000"/>
            </a:solidFill>
            <a:prstDash val="solid"/>
            <a:round/>
            <a:headEnd len="med" w="med" type="none"/>
            <a:tailEnd len="med" w="med" type="none"/>
          </a:ln>
        </p:spPr>
      </p:sp>
      <p:sp>
        <p:nvSpPr>
          <p:cNvPr id="466" name="Google Shape;466;p51"/>
          <p:cNvSpPr/>
          <p:nvPr/>
        </p:nvSpPr>
        <p:spPr>
          <a:xfrm>
            <a:off x="5220850" y="835325"/>
            <a:ext cx="1005500" cy="296575"/>
          </a:xfrm>
          <a:custGeom>
            <a:rect b="b" l="l" r="r" t="t"/>
            <a:pathLst>
              <a:path extrusionOk="0" h="11863" w="40220">
                <a:moveTo>
                  <a:pt x="0" y="0"/>
                </a:moveTo>
                <a:cubicBezTo>
                  <a:pt x="1134" y="1496"/>
                  <a:pt x="4279" y="7065"/>
                  <a:pt x="6806" y="8973"/>
                </a:cubicBezTo>
                <a:cubicBezTo>
                  <a:pt x="9333" y="10881"/>
                  <a:pt x="11396" y="11087"/>
                  <a:pt x="15160" y="11448"/>
                </a:cubicBezTo>
                <a:cubicBezTo>
                  <a:pt x="18924" y="11809"/>
                  <a:pt x="25214" y="12273"/>
                  <a:pt x="29391" y="11138"/>
                </a:cubicBezTo>
                <a:cubicBezTo>
                  <a:pt x="33568" y="10004"/>
                  <a:pt x="38415" y="5724"/>
                  <a:pt x="40220" y="4641"/>
                </a:cubicBezTo>
              </a:path>
            </a:pathLst>
          </a:custGeom>
          <a:noFill/>
          <a:ln cap="flat" cmpd="sng" w="28575">
            <a:solidFill>
              <a:srgbClr val="980000"/>
            </a:solidFill>
            <a:prstDash val="dot"/>
            <a:round/>
            <a:headEnd len="med" w="med" type="none"/>
            <a:tailEnd len="med" w="med" type="none"/>
          </a:ln>
        </p:spPr>
      </p:sp>
      <p:sp>
        <p:nvSpPr>
          <p:cNvPr id="467" name="Google Shape;467;p51"/>
          <p:cNvSpPr/>
          <p:nvPr/>
        </p:nvSpPr>
        <p:spPr>
          <a:xfrm>
            <a:off x="587825" y="92825"/>
            <a:ext cx="997775" cy="1222050"/>
          </a:xfrm>
          <a:custGeom>
            <a:rect b="b" l="l" r="r" t="t"/>
            <a:pathLst>
              <a:path extrusionOk="0" h="48882" w="39911">
                <a:moveTo>
                  <a:pt x="39911" y="0"/>
                </a:moveTo>
                <a:cubicBezTo>
                  <a:pt x="39241" y="2630"/>
                  <a:pt x="38210" y="10364"/>
                  <a:pt x="35889" y="15778"/>
                </a:cubicBezTo>
                <a:cubicBezTo>
                  <a:pt x="33569" y="21192"/>
                  <a:pt x="30732" y="27586"/>
                  <a:pt x="25988" y="32485"/>
                </a:cubicBezTo>
                <a:cubicBezTo>
                  <a:pt x="21244" y="37384"/>
                  <a:pt x="11756" y="42437"/>
                  <a:pt x="7425" y="45170"/>
                </a:cubicBezTo>
                <a:cubicBezTo>
                  <a:pt x="3094" y="47903"/>
                  <a:pt x="1238" y="48263"/>
                  <a:pt x="0" y="48882"/>
                </a:cubicBezTo>
              </a:path>
            </a:pathLst>
          </a:custGeom>
          <a:noFill/>
          <a:ln cap="flat" cmpd="sng" w="38100">
            <a:solidFill>
              <a:srgbClr val="0000FF"/>
            </a:solidFill>
            <a:prstDash val="solid"/>
            <a:round/>
            <a:headEnd len="med" w="med" type="none"/>
            <a:tailEnd len="med" w="med" type="none"/>
          </a:ln>
        </p:spPr>
      </p:sp>
      <p:cxnSp>
        <p:nvCxnSpPr>
          <p:cNvPr id="468" name="Google Shape;468;p51"/>
          <p:cNvCxnSpPr/>
          <p:nvPr/>
        </p:nvCxnSpPr>
        <p:spPr>
          <a:xfrm flipH="1" rot="10800000">
            <a:off x="3529033" y="1649571"/>
            <a:ext cx="536100" cy="405900"/>
          </a:xfrm>
          <a:prstGeom prst="straightConnector1">
            <a:avLst/>
          </a:prstGeom>
          <a:noFill/>
          <a:ln cap="flat" cmpd="sng" w="28575">
            <a:solidFill>
              <a:schemeClr val="dk1"/>
            </a:solidFill>
            <a:prstDash val="solid"/>
            <a:round/>
            <a:headEnd len="med" w="med" type="none"/>
            <a:tailEnd len="med" w="med" type="triangle"/>
          </a:ln>
        </p:spPr>
      </p:cxnSp>
      <p:sp>
        <p:nvSpPr>
          <p:cNvPr id="469" name="Google Shape;469;p51"/>
          <p:cNvSpPr txBox="1"/>
          <p:nvPr/>
        </p:nvSpPr>
        <p:spPr>
          <a:xfrm>
            <a:off x="3003025" y="1592475"/>
            <a:ext cx="4641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t>B</a:t>
            </a:r>
            <a:endParaRPr b="1" sz="2600"/>
          </a:p>
        </p:txBody>
      </p:sp>
      <p:sp>
        <p:nvSpPr>
          <p:cNvPr id="470" name="Google Shape;470;p51"/>
          <p:cNvSpPr txBox="1"/>
          <p:nvPr/>
        </p:nvSpPr>
        <p:spPr>
          <a:xfrm>
            <a:off x="1703125" y="387863"/>
            <a:ext cx="1299900" cy="405900"/>
          </a:xfrm>
          <a:prstGeom prst="rect">
            <a:avLst/>
          </a:prstGeom>
          <a:solidFill>
            <a:srgbClr val="FFFFFF">
              <a:alpha val="5636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00B0F0"/>
                </a:solidFill>
              </a:rPr>
              <a:t>6 km wind</a:t>
            </a:r>
            <a:endParaRPr sz="1800">
              <a:solidFill>
                <a:srgbClr val="00B0F0"/>
              </a:solidFill>
            </a:endParaRPr>
          </a:p>
        </p:txBody>
      </p:sp>
      <p:cxnSp>
        <p:nvCxnSpPr>
          <p:cNvPr id="471" name="Google Shape;471;p51"/>
          <p:cNvCxnSpPr/>
          <p:nvPr/>
        </p:nvCxnSpPr>
        <p:spPr>
          <a:xfrm flipH="1" rot="10800000">
            <a:off x="2059888" y="511263"/>
            <a:ext cx="1113900" cy="944700"/>
          </a:xfrm>
          <a:prstGeom prst="straightConnector1">
            <a:avLst/>
          </a:prstGeom>
          <a:noFill/>
          <a:ln cap="flat" cmpd="sng" w="38100">
            <a:solidFill>
              <a:srgbClr val="00B0F0"/>
            </a:solidFill>
            <a:prstDash val="solid"/>
            <a:round/>
            <a:headEnd len="med" w="med" type="none"/>
            <a:tailEnd len="med" w="med" type="triangle"/>
          </a:ln>
        </p:spPr>
      </p:cxnSp>
      <p:sp>
        <p:nvSpPr>
          <p:cNvPr id="472" name="Google Shape;472;p51"/>
          <p:cNvSpPr/>
          <p:nvPr/>
        </p:nvSpPr>
        <p:spPr>
          <a:xfrm>
            <a:off x="3360700" y="1994888"/>
            <a:ext cx="211800" cy="1776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51"/>
          <p:cNvSpPr txBox="1"/>
          <p:nvPr/>
        </p:nvSpPr>
        <p:spPr>
          <a:xfrm>
            <a:off x="1290650" y="2581463"/>
            <a:ext cx="4641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t>A</a:t>
            </a:r>
            <a:endParaRPr b="1" sz="2600"/>
          </a:p>
        </p:txBody>
      </p:sp>
      <p:sp>
        <p:nvSpPr>
          <p:cNvPr id="474" name="Google Shape;474;p51"/>
          <p:cNvSpPr/>
          <p:nvPr/>
        </p:nvSpPr>
        <p:spPr>
          <a:xfrm>
            <a:off x="1754113" y="2847975"/>
            <a:ext cx="211800" cy="1776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5" name="Google Shape;475;p51"/>
          <p:cNvCxnSpPr/>
          <p:nvPr/>
        </p:nvCxnSpPr>
        <p:spPr>
          <a:xfrm flipH="1" rot="10800000">
            <a:off x="1847545" y="2640909"/>
            <a:ext cx="508500" cy="303000"/>
          </a:xfrm>
          <a:prstGeom prst="straightConnector1">
            <a:avLst/>
          </a:prstGeom>
          <a:noFill/>
          <a:ln cap="flat" cmpd="sng" w="28575">
            <a:solidFill>
              <a:schemeClr val="dk1"/>
            </a:solidFill>
            <a:prstDash val="solid"/>
            <a:round/>
            <a:headEnd len="med" w="med" type="none"/>
            <a:tailEnd len="med" w="med" type="triangle"/>
          </a:ln>
        </p:spPr>
      </p:cxnSp>
      <p:sp>
        <p:nvSpPr>
          <p:cNvPr id="476" name="Google Shape;476;p51"/>
          <p:cNvSpPr/>
          <p:nvPr/>
        </p:nvSpPr>
        <p:spPr>
          <a:xfrm>
            <a:off x="2428875" y="2057400"/>
            <a:ext cx="1100150" cy="1190625"/>
          </a:xfrm>
          <a:custGeom>
            <a:rect b="b" l="l" r="r" t="t"/>
            <a:pathLst>
              <a:path extrusionOk="0" h="47625" w="44006">
                <a:moveTo>
                  <a:pt x="44006" y="0"/>
                </a:moveTo>
                <a:cubicBezTo>
                  <a:pt x="43117" y="2351"/>
                  <a:pt x="42925" y="8613"/>
                  <a:pt x="38670" y="14106"/>
                </a:cubicBezTo>
                <a:cubicBezTo>
                  <a:pt x="34416" y="19599"/>
                  <a:pt x="24924" y="27371"/>
                  <a:pt x="18479" y="32957"/>
                </a:cubicBezTo>
                <a:cubicBezTo>
                  <a:pt x="12034" y="38544"/>
                  <a:pt x="3080" y="45180"/>
                  <a:pt x="0" y="47625"/>
                </a:cubicBezTo>
              </a:path>
            </a:pathLst>
          </a:custGeom>
          <a:noFill/>
          <a:ln cap="flat" cmpd="sng" w="28575">
            <a:solidFill>
              <a:schemeClr val="dk1"/>
            </a:solidFill>
            <a:prstDash val="lgDash"/>
            <a:round/>
            <a:headEnd len="med" w="med" type="none"/>
            <a:tailEnd len="med" w="med" type="none"/>
          </a:ln>
        </p:spPr>
      </p:sp>
      <p:pic>
        <p:nvPicPr>
          <p:cNvPr id="477" name="Google Shape;477;p51"/>
          <p:cNvPicPr preferRelativeResize="0"/>
          <p:nvPr/>
        </p:nvPicPr>
        <p:blipFill rotWithShape="1">
          <a:blip r:embed="rId4">
            <a:alphaModFix/>
          </a:blip>
          <a:srcRect b="0" l="6378" r="11841" t="21135"/>
          <a:stretch/>
        </p:blipFill>
        <p:spPr>
          <a:xfrm>
            <a:off x="4590688" y="2581475"/>
            <a:ext cx="4424962" cy="2520550"/>
          </a:xfrm>
          <a:prstGeom prst="rect">
            <a:avLst/>
          </a:prstGeom>
          <a:noFill/>
          <a:ln cap="flat" cmpd="sng" w="28575">
            <a:solidFill>
              <a:schemeClr val="dk1"/>
            </a:solidFill>
            <a:prstDash val="solid"/>
            <a:round/>
            <a:headEnd len="sm" w="sm" type="none"/>
            <a:tailEnd len="sm" w="sm" type="none"/>
          </a:ln>
        </p:spPr>
      </p:pic>
      <p:sp>
        <p:nvSpPr>
          <p:cNvPr id="478" name="Google Shape;478;p51"/>
          <p:cNvSpPr/>
          <p:nvPr/>
        </p:nvSpPr>
        <p:spPr>
          <a:xfrm>
            <a:off x="4066150" y="724975"/>
            <a:ext cx="1846075" cy="738920"/>
          </a:xfrm>
          <a:custGeom>
            <a:rect b="b" l="l" r="r" t="t"/>
            <a:pathLst>
              <a:path extrusionOk="0" h="38692" w="73843">
                <a:moveTo>
                  <a:pt x="53663" y="36589"/>
                </a:moveTo>
                <a:cubicBezTo>
                  <a:pt x="47505" y="37517"/>
                  <a:pt x="38857" y="38497"/>
                  <a:pt x="31114" y="38445"/>
                </a:cubicBezTo>
                <a:cubicBezTo>
                  <a:pt x="23371" y="38394"/>
                  <a:pt x="12369" y="39838"/>
                  <a:pt x="7207" y="36280"/>
                </a:cubicBezTo>
                <a:cubicBezTo>
                  <a:pt x="2045" y="32722"/>
                  <a:pt x="-672" y="22255"/>
                  <a:pt x="143" y="17098"/>
                </a:cubicBezTo>
                <a:cubicBezTo>
                  <a:pt x="958" y="11942"/>
                  <a:pt x="7300" y="7958"/>
                  <a:pt x="12097" y="5341"/>
                </a:cubicBezTo>
                <a:cubicBezTo>
                  <a:pt x="16894" y="2724"/>
                  <a:pt x="21953" y="2222"/>
                  <a:pt x="28926" y="1397"/>
                </a:cubicBezTo>
                <a:cubicBezTo>
                  <a:pt x="35899" y="572"/>
                  <a:pt x="46823" y="-627"/>
                  <a:pt x="53934" y="391"/>
                </a:cubicBezTo>
                <a:cubicBezTo>
                  <a:pt x="61045" y="1409"/>
                  <a:pt x="68377" y="4104"/>
                  <a:pt x="71592" y="7507"/>
                </a:cubicBezTo>
                <a:cubicBezTo>
                  <a:pt x="74807" y="10910"/>
                  <a:pt x="73811" y="16582"/>
                  <a:pt x="73222" y="20810"/>
                </a:cubicBezTo>
                <a:cubicBezTo>
                  <a:pt x="72634" y="25038"/>
                  <a:pt x="71321" y="30246"/>
                  <a:pt x="68061" y="32876"/>
                </a:cubicBezTo>
                <a:cubicBezTo>
                  <a:pt x="64801" y="35506"/>
                  <a:pt x="59821" y="35661"/>
                  <a:pt x="53663" y="36589"/>
                </a:cubicBezTo>
                <a:close/>
              </a:path>
            </a:pathLst>
          </a:custGeom>
          <a:solidFill>
            <a:srgbClr val="980000">
              <a:alpha val="23900"/>
            </a:srgbClr>
          </a:solidFill>
          <a:ln cap="flat" cmpd="sng" w="38100">
            <a:solidFill>
              <a:srgbClr val="000000"/>
            </a:solidFill>
            <a:prstDash val="solid"/>
            <a:round/>
            <a:headEnd len="med" w="med" type="none"/>
            <a:tailEnd len="med" w="med" type="none"/>
          </a:ln>
        </p:spPr>
      </p:sp>
      <p:cxnSp>
        <p:nvCxnSpPr>
          <p:cNvPr id="479" name="Google Shape;479;p51"/>
          <p:cNvCxnSpPr/>
          <p:nvPr/>
        </p:nvCxnSpPr>
        <p:spPr>
          <a:xfrm flipH="1" rot="10800000">
            <a:off x="4427413" y="1123938"/>
            <a:ext cx="562800" cy="293400"/>
          </a:xfrm>
          <a:prstGeom prst="straightConnector1">
            <a:avLst/>
          </a:prstGeom>
          <a:noFill/>
          <a:ln cap="flat" cmpd="sng" w="28575">
            <a:solidFill>
              <a:srgbClr val="93C47D"/>
            </a:solidFill>
            <a:prstDash val="solid"/>
            <a:round/>
            <a:headEnd len="med" w="med" type="none"/>
            <a:tailEnd len="med" w="med" type="triangle"/>
          </a:ln>
        </p:spPr>
      </p:cxnSp>
      <p:sp>
        <p:nvSpPr>
          <p:cNvPr id="480" name="Google Shape;480;p51"/>
          <p:cNvSpPr/>
          <p:nvPr/>
        </p:nvSpPr>
        <p:spPr>
          <a:xfrm>
            <a:off x="4296775" y="1327838"/>
            <a:ext cx="211800" cy="177600"/>
          </a:xfrm>
          <a:prstGeom prst="ellipse">
            <a:avLst/>
          </a:prstGeom>
          <a:solidFill>
            <a:srgbClr val="6AA84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81" name="Google Shape;481;p51"/>
          <p:cNvCxnSpPr>
            <a:endCxn id="477" idx="0"/>
          </p:cNvCxnSpPr>
          <p:nvPr/>
        </p:nvCxnSpPr>
        <p:spPr>
          <a:xfrm>
            <a:off x="5713268" y="1385975"/>
            <a:ext cx="1089900" cy="1195500"/>
          </a:xfrm>
          <a:prstGeom prst="straightConnector1">
            <a:avLst/>
          </a:prstGeom>
          <a:noFill/>
          <a:ln cap="flat" cmpd="sng" w="38100">
            <a:solidFill>
              <a:schemeClr val="dk1"/>
            </a:solidFill>
            <a:prstDash val="solid"/>
            <a:round/>
            <a:headEnd len="med" w="med" type="none"/>
            <a:tailEnd len="med" w="med" type="none"/>
          </a:ln>
        </p:spPr>
      </p:cxnSp>
      <p:sp>
        <p:nvSpPr>
          <p:cNvPr id="482" name="Google Shape;482;p51"/>
          <p:cNvSpPr txBox="1"/>
          <p:nvPr/>
        </p:nvSpPr>
        <p:spPr>
          <a:xfrm>
            <a:off x="4756750" y="1236338"/>
            <a:ext cx="4641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6AA84F"/>
                </a:solidFill>
              </a:rPr>
              <a:t>C</a:t>
            </a:r>
            <a:endParaRPr b="1" sz="2600">
              <a:solidFill>
                <a:srgbClr val="6AA84F"/>
              </a:solidFill>
            </a:endParaRPr>
          </a:p>
        </p:txBody>
      </p:sp>
      <p:sp>
        <p:nvSpPr>
          <p:cNvPr id="483" name="Google Shape;483;p51"/>
          <p:cNvSpPr txBox="1"/>
          <p:nvPr/>
        </p:nvSpPr>
        <p:spPr>
          <a:xfrm>
            <a:off x="5209275" y="2666538"/>
            <a:ext cx="2121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Multiple EF-0/1s </a:t>
            </a:r>
            <a:endParaRPr/>
          </a:p>
          <a:p>
            <a:pPr indent="0" lvl="0" marL="0" rtl="0" algn="ctr">
              <a:spcBef>
                <a:spcPts val="0"/>
              </a:spcBef>
              <a:spcAft>
                <a:spcPts val="0"/>
              </a:spcAft>
              <a:buNone/>
            </a:pPr>
            <a:r>
              <a:rPr lang="en"/>
              <a:t>2 EF-2s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52"/>
          <p:cNvSpPr/>
          <p:nvPr/>
        </p:nvSpPr>
        <p:spPr>
          <a:xfrm>
            <a:off x="1050025" y="9950"/>
            <a:ext cx="6894300" cy="5133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9" name="Google Shape;489;p52"/>
          <p:cNvPicPr preferRelativeResize="0"/>
          <p:nvPr/>
        </p:nvPicPr>
        <p:blipFill>
          <a:blip r:embed="rId3">
            <a:alphaModFix/>
          </a:blip>
          <a:stretch>
            <a:fillRect/>
          </a:stretch>
        </p:blipFill>
        <p:spPr>
          <a:xfrm>
            <a:off x="1086175" y="0"/>
            <a:ext cx="6858000" cy="5143500"/>
          </a:xfrm>
          <a:prstGeom prst="rect">
            <a:avLst/>
          </a:prstGeom>
          <a:noFill/>
          <a:ln>
            <a:noFill/>
          </a:ln>
        </p:spPr>
      </p:pic>
      <p:sp>
        <p:nvSpPr>
          <p:cNvPr id="490" name="Google Shape;490;p52"/>
          <p:cNvSpPr txBox="1"/>
          <p:nvPr/>
        </p:nvSpPr>
        <p:spPr>
          <a:xfrm>
            <a:off x="3255525" y="9950"/>
            <a:ext cx="1772400" cy="585000"/>
          </a:xfrm>
          <a:prstGeom prst="rect">
            <a:avLst/>
          </a:prstGeom>
          <a:solidFill>
            <a:schemeClr val="lt2"/>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t>Case 4</a:t>
            </a:r>
            <a:endParaRPr b="1" sz="26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53"/>
          <p:cNvSpPr/>
          <p:nvPr/>
        </p:nvSpPr>
        <p:spPr>
          <a:xfrm>
            <a:off x="1050025" y="9950"/>
            <a:ext cx="6894300" cy="5133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6" name="Google Shape;496;p53"/>
          <p:cNvPicPr preferRelativeResize="0"/>
          <p:nvPr/>
        </p:nvPicPr>
        <p:blipFill>
          <a:blip r:embed="rId3">
            <a:alphaModFix/>
          </a:blip>
          <a:stretch>
            <a:fillRect/>
          </a:stretch>
        </p:blipFill>
        <p:spPr>
          <a:xfrm>
            <a:off x="1086175" y="0"/>
            <a:ext cx="6858000" cy="5143500"/>
          </a:xfrm>
          <a:prstGeom prst="rect">
            <a:avLst/>
          </a:prstGeom>
          <a:noFill/>
          <a:ln>
            <a:noFill/>
          </a:ln>
        </p:spPr>
      </p:pic>
      <p:sp>
        <p:nvSpPr>
          <p:cNvPr id="497" name="Google Shape;497;p53"/>
          <p:cNvSpPr txBox="1"/>
          <p:nvPr/>
        </p:nvSpPr>
        <p:spPr>
          <a:xfrm>
            <a:off x="3165300" y="67150"/>
            <a:ext cx="2813400" cy="738900"/>
          </a:xfrm>
          <a:prstGeom prst="rect">
            <a:avLst/>
          </a:prstGeom>
          <a:solidFill>
            <a:schemeClr val="lt2"/>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t>First, Identify the boundaries!</a:t>
            </a:r>
            <a:endParaRPr sz="18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54"/>
          <p:cNvSpPr/>
          <p:nvPr/>
        </p:nvSpPr>
        <p:spPr>
          <a:xfrm>
            <a:off x="1050025" y="9950"/>
            <a:ext cx="6894300" cy="5133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3" name="Google Shape;503;p54"/>
          <p:cNvPicPr preferRelativeResize="0"/>
          <p:nvPr/>
        </p:nvPicPr>
        <p:blipFill>
          <a:blip r:embed="rId3">
            <a:alphaModFix/>
          </a:blip>
          <a:stretch>
            <a:fillRect/>
          </a:stretch>
        </p:blipFill>
        <p:spPr>
          <a:xfrm>
            <a:off x="1086175" y="0"/>
            <a:ext cx="6858000" cy="5143500"/>
          </a:xfrm>
          <a:prstGeom prst="rect">
            <a:avLst/>
          </a:prstGeom>
          <a:noFill/>
          <a:ln>
            <a:noFill/>
          </a:ln>
        </p:spPr>
      </p:pic>
      <p:sp>
        <p:nvSpPr>
          <p:cNvPr id="504" name="Google Shape;504;p54"/>
          <p:cNvSpPr/>
          <p:nvPr/>
        </p:nvSpPr>
        <p:spPr>
          <a:xfrm>
            <a:off x="3664400" y="2772100"/>
            <a:ext cx="267100" cy="1170775"/>
          </a:xfrm>
          <a:custGeom>
            <a:rect b="b" l="l" r="r" t="t"/>
            <a:pathLst>
              <a:path extrusionOk="0" h="46831" w="10684">
                <a:moveTo>
                  <a:pt x="8411" y="0"/>
                </a:moveTo>
                <a:cubicBezTo>
                  <a:pt x="8790" y="1857"/>
                  <a:pt x="10684" y="7274"/>
                  <a:pt x="10684" y="11139"/>
                </a:cubicBezTo>
                <a:cubicBezTo>
                  <a:pt x="10684" y="15004"/>
                  <a:pt x="9434" y="18982"/>
                  <a:pt x="8411" y="23188"/>
                </a:cubicBezTo>
                <a:cubicBezTo>
                  <a:pt x="7388" y="27394"/>
                  <a:pt x="5948" y="32434"/>
                  <a:pt x="4546" y="36374"/>
                </a:cubicBezTo>
                <a:cubicBezTo>
                  <a:pt x="3144" y="40315"/>
                  <a:pt x="758" y="45088"/>
                  <a:pt x="0" y="46831"/>
                </a:cubicBezTo>
              </a:path>
            </a:pathLst>
          </a:custGeom>
          <a:noFill/>
          <a:ln cap="flat" cmpd="sng" w="38100">
            <a:solidFill>
              <a:srgbClr val="B45F06"/>
            </a:solidFill>
            <a:prstDash val="solid"/>
            <a:round/>
            <a:headEnd len="med" w="med" type="none"/>
            <a:tailEnd len="med" w="med" type="none"/>
          </a:ln>
        </p:spPr>
      </p:sp>
      <p:sp>
        <p:nvSpPr>
          <p:cNvPr id="505" name="Google Shape;505;p54"/>
          <p:cNvSpPr/>
          <p:nvPr/>
        </p:nvSpPr>
        <p:spPr>
          <a:xfrm>
            <a:off x="3294975" y="2891450"/>
            <a:ext cx="568325" cy="841150"/>
          </a:xfrm>
          <a:custGeom>
            <a:rect b="b" l="l" r="r" t="t"/>
            <a:pathLst>
              <a:path extrusionOk="0" h="33646" w="22733">
                <a:moveTo>
                  <a:pt x="22733" y="0"/>
                </a:moveTo>
                <a:cubicBezTo>
                  <a:pt x="22127" y="1819"/>
                  <a:pt x="20915" y="7010"/>
                  <a:pt x="19096" y="10912"/>
                </a:cubicBezTo>
                <a:cubicBezTo>
                  <a:pt x="17277" y="14815"/>
                  <a:pt x="15004" y="19626"/>
                  <a:pt x="11821" y="23415"/>
                </a:cubicBezTo>
                <a:cubicBezTo>
                  <a:pt x="8638" y="27204"/>
                  <a:pt x="1970" y="31941"/>
                  <a:pt x="0" y="33646"/>
                </a:cubicBezTo>
              </a:path>
            </a:pathLst>
          </a:custGeom>
          <a:noFill/>
          <a:ln cap="flat" cmpd="sng" w="28575">
            <a:solidFill>
              <a:srgbClr val="0000FF"/>
            </a:solidFill>
            <a:prstDash val="solid"/>
            <a:round/>
            <a:headEnd len="med" w="med" type="none"/>
            <a:tailEnd len="med" w="med" type="none"/>
          </a:ln>
        </p:spPr>
      </p:sp>
      <p:sp>
        <p:nvSpPr>
          <p:cNvPr id="506" name="Google Shape;506;p54"/>
          <p:cNvSpPr/>
          <p:nvPr/>
        </p:nvSpPr>
        <p:spPr>
          <a:xfrm>
            <a:off x="4033800" y="3039200"/>
            <a:ext cx="1187850" cy="295700"/>
          </a:xfrm>
          <a:custGeom>
            <a:rect b="b" l="l" r="r" t="t"/>
            <a:pathLst>
              <a:path extrusionOk="0" h="11828" w="47514">
                <a:moveTo>
                  <a:pt x="0" y="0"/>
                </a:moveTo>
                <a:cubicBezTo>
                  <a:pt x="1099" y="947"/>
                  <a:pt x="3903" y="3979"/>
                  <a:pt x="6593" y="5684"/>
                </a:cubicBezTo>
                <a:cubicBezTo>
                  <a:pt x="9283" y="7389"/>
                  <a:pt x="12845" y="9208"/>
                  <a:pt x="16141" y="10231"/>
                </a:cubicBezTo>
                <a:cubicBezTo>
                  <a:pt x="19438" y="11254"/>
                  <a:pt x="23114" y="11898"/>
                  <a:pt x="26372" y="11822"/>
                </a:cubicBezTo>
                <a:cubicBezTo>
                  <a:pt x="29631" y="11746"/>
                  <a:pt x="32168" y="10837"/>
                  <a:pt x="35692" y="9776"/>
                </a:cubicBezTo>
                <a:cubicBezTo>
                  <a:pt x="39216" y="8715"/>
                  <a:pt x="45544" y="6177"/>
                  <a:pt x="47514" y="5457"/>
                </a:cubicBezTo>
              </a:path>
            </a:pathLst>
          </a:custGeom>
          <a:noFill/>
          <a:ln cap="flat" cmpd="sng" w="38100">
            <a:solidFill>
              <a:srgbClr val="FF0000"/>
            </a:solidFill>
            <a:prstDash val="solid"/>
            <a:round/>
            <a:headEnd len="med" w="med" type="none"/>
            <a:tailEnd len="med" w="med" type="none"/>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55"/>
          <p:cNvSpPr/>
          <p:nvPr/>
        </p:nvSpPr>
        <p:spPr>
          <a:xfrm>
            <a:off x="1050025" y="9950"/>
            <a:ext cx="6894300" cy="5133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2" name="Google Shape;512;p55"/>
          <p:cNvPicPr preferRelativeResize="0"/>
          <p:nvPr/>
        </p:nvPicPr>
        <p:blipFill>
          <a:blip r:embed="rId3">
            <a:alphaModFix/>
          </a:blip>
          <a:stretch>
            <a:fillRect/>
          </a:stretch>
        </p:blipFill>
        <p:spPr>
          <a:xfrm>
            <a:off x="1050025" y="0"/>
            <a:ext cx="6858000" cy="5143500"/>
          </a:xfrm>
          <a:prstGeom prst="rect">
            <a:avLst/>
          </a:prstGeom>
          <a:noFill/>
          <a:ln>
            <a:noFill/>
          </a:ln>
        </p:spPr>
      </p:pic>
      <p:sp>
        <p:nvSpPr>
          <p:cNvPr id="513" name="Google Shape;513;p55"/>
          <p:cNvSpPr/>
          <p:nvPr/>
        </p:nvSpPr>
        <p:spPr>
          <a:xfrm>
            <a:off x="3664400" y="2772100"/>
            <a:ext cx="267100" cy="1170775"/>
          </a:xfrm>
          <a:custGeom>
            <a:rect b="b" l="l" r="r" t="t"/>
            <a:pathLst>
              <a:path extrusionOk="0" h="46831" w="10684">
                <a:moveTo>
                  <a:pt x="8411" y="0"/>
                </a:moveTo>
                <a:cubicBezTo>
                  <a:pt x="8790" y="1857"/>
                  <a:pt x="10684" y="7274"/>
                  <a:pt x="10684" y="11139"/>
                </a:cubicBezTo>
                <a:cubicBezTo>
                  <a:pt x="10684" y="15004"/>
                  <a:pt x="9434" y="18982"/>
                  <a:pt x="8411" y="23188"/>
                </a:cubicBezTo>
                <a:cubicBezTo>
                  <a:pt x="7388" y="27394"/>
                  <a:pt x="5948" y="32434"/>
                  <a:pt x="4546" y="36374"/>
                </a:cubicBezTo>
                <a:cubicBezTo>
                  <a:pt x="3144" y="40315"/>
                  <a:pt x="758" y="45088"/>
                  <a:pt x="0" y="46831"/>
                </a:cubicBezTo>
              </a:path>
            </a:pathLst>
          </a:custGeom>
          <a:noFill/>
          <a:ln cap="flat" cmpd="sng" w="38100">
            <a:solidFill>
              <a:srgbClr val="B45F06"/>
            </a:solidFill>
            <a:prstDash val="solid"/>
            <a:round/>
            <a:headEnd len="med" w="med" type="none"/>
            <a:tailEnd len="med" w="med" type="none"/>
          </a:ln>
        </p:spPr>
      </p:sp>
      <p:sp>
        <p:nvSpPr>
          <p:cNvPr id="514" name="Google Shape;514;p55"/>
          <p:cNvSpPr/>
          <p:nvPr/>
        </p:nvSpPr>
        <p:spPr>
          <a:xfrm>
            <a:off x="3294975" y="2891450"/>
            <a:ext cx="568325" cy="841150"/>
          </a:xfrm>
          <a:custGeom>
            <a:rect b="b" l="l" r="r" t="t"/>
            <a:pathLst>
              <a:path extrusionOk="0" h="33646" w="22733">
                <a:moveTo>
                  <a:pt x="22733" y="0"/>
                </a:moveTo>
                <a:cubicBezTo>
                  <a:pt x="22127" y="1819"/>
                  <a:pt x="20915" y="7010"/>
                  <a:pt x="19096" y="10912"/>
                </a:cubicBezTo>
                <a:cubicBezTo>
                  <a:pt x="17277" y="14815"/>
                  <a:pt x="15004" y="19626"/>
                  <a:pt x="11821" y="23415"/>
                </a:cubicBezTo>
                <a:cubicBezTo>
                  <a:pt x="8638" y="27204"/>
                  <a:pt x="1970" y="31941"/>
                  <a:pt x="0" y="33646"/>
                </a:cubicBezTo>
              </a:path>
            </a:pathLst>
          </a:custGeom>
          <a:noFill/>
          <a:ln cap="flat" cmpd="sng" w="28575">
            <a:solidFill>
              <a:srgbClr val="0000FF"/>
            </a:solidFill>
            <a:prstDash val="solid"/>
            <a:round/>
            <a:headEnd len="med" w="med" type="none"/>
            <a:tailEnd len="med" w="med" type="none"/>
          </a:ln>
        </p:spPr>
      </p:sp>
      <p:sp>
        <p:nvSpPr>
          <p:cNvPr id="515" name="Google Shape;515;p55"/>
          <p:cNvSpPr/>
          <p:nvPr/>
        </p:nvSpPr>
        <p:spPr>
          <a:xfrm>
            <a:off x="4033800" y="3039200"/>
            <a:ext cx="1187850" cy="295700"/>
          </a:xfrm>
          <a:custGeom>
            <a:rect b="b" l="l" r="r" t="t"/>
            <a:pathLst>
              <a:path extrusionOk="0" h="11828" w="47514">
                <a:moveTo>
                  <a:pt x="0" y="0"/>
                </a:moveTo>
                <a:cubicBezTo>
                  <a:pt x="1099" y="947"/>
                  <a:pt x="3903" y="3979"/>
                  <a:pt x="6593" y="5684"/>
                </a:cubicBezTo>
                <a:cubicBezTo>
                  <a:pt x="9283" y="7389"/>
                  <a:pt x="12845" y="9208"/>
                  <a:pt x="16141" y="10231"/>
                </a:cubicBezTo>
                <a:cubicBezTo>
                  <a:pt x="19438" y="11254"/>
                  <a:pt x="23114" y="11898"/>
                  <a:pt x="26372" y="11822"/>
                </a:cubicBezTo>
                <a:cubicBezTo>
                  <a:pt x="29631" y="11746"/>
                  <a:pt x="32168" y="10837"/>
                  <a:pt x="35692" y="9776"/>
                </a:cubicBezTo>
                <a:cubicBezTo>
                  <a:pt x="39216" y="8715"/>
                  <a:pt x="45544" y="6177"/>
                  <a:pt x="47514" y="5457"/>
                </a:cubicBezTo>
              </a:path>
            </a:pathLst>
          </a:custGeom>
          <a:noFill/>
          <a:ln cap="flat" cmpd="sng" w="38100">
            <a:solidFill>
              <a:srgbClr val="FF0000"/>
            </a:solidFill>
            <a:prstDash val="solid"/>
            <a:round/>
            <a:headEnd len="med" w="med" type="none"/>
            <a:tailEnd len="med" w="med" type="none"/>
          </a:ln>
        </p:spPr>
      </p:sp>
      <p:sp>
        <p:nvSpPr>
          <p:cNvPr id="516" name="Google Shape;516;p55"/>
          <p:cNvSpPr txBox="1"/>
          <p:nvPr/>
        </p:nvSpPr>
        <p:spPr>
          <a:xfrm>
            <a:off x="2393250" y="338100"/>
            <a:ext cx="4357500" cy="461700"/>
          </a:xfrm>
          <a:prstGeom prst="rect">
            <a:avLst/>
          </a:prstGeom>
          <a:solidFill>
            <a:schemeClr val="lt2"/>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t>Bunker’s right-mover storm motion</a:t>
            </a:r>
            <a:endParaRPr sz="18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56"/>
          <p:cNvSpPr/>
          <p:nvPr/>
        </p:nvSpPr>
        <p:spPr>
          <a:xfrm>
            <a:off x="1050025" y="9950"/>
            <a:ext cx="6894300" cy="5133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2" name="Google Shape;522;p56"/>
          <p:cNvPicPr preferRelativeResize="0"/>
          <p:nvPr/>
        </p:nvPicPr>
        <p:blipFill>
          <a:blip r:embed="rId3">
            <a:alphaModFix/>
          </a:blip>
          <a:stretch>
            <a:fillRect/>
          </a:stretch>
        </p:blipFill>
        <p:spPr>
          <a:xfrm>
            <a:off x="1050025" y="9950"/>
            <a:ext cx="6858000" cy="5143500"/>
          </a:xfrm>
          <a:prstGeom prst="rect">
            <a:avLst/>
          </a:prstGeom>
          <a:noFill/>
          <a:ln>
            <a:noFill/>
          </a:ln>
        </p:spPr>
      </p:pic>
      <p:sp>
        <p:nvSpPr>
          <p:cNvPr id="523" name="Google Shape;523;p56"/>
          <p:cNvSpPr/>
          <p:nvPr/>
        </p:nvSpPr>
        <p:spPr>
          <a:xfrm>
            <a:off x="3664400" y="2772100"/>
            <a:ext cx="267100" cy="1170775"/>
          </a:xfrm>
          <a:custGeom>
            <a:rect b="b" l="l" r="r" t="t"/>
            <a:pathLst>
              <a:path extrusionOk="0" h="46831" w="10684">
                <a:moveTo>
                  <a:pt x="8411" y="0"/>
                </a:moveTo>
                <a:cubicBezTo>
                  <a:pt x="8790" y="1857"/>
                  <a:pt x="10684" y="7274"/>
                  <a:pt x="10684" y="11139"/>
                </a:cubicBezTo>
                <a:cubicBezTo>
                  <a:pt x="10684" y="15004"/>
                  <a:pt x="9434" y="18982"/>
                  <a:pt x="8411" y="23188"/>
                </a:cubicBezTo>
                <a:cubicBezTo>
                  <a:pt x="7388" y="27394"/>
                  <a:pt x="5948" y="32434"/>
                  <a:pt x="4546" y="36374"/>
                </a:cubicBezTo>
                <a:cubicBezTo>
                  <a:pt x="3144" y="40315"/>
                  <a:pt x="758" y="45088"/>
                  <a:pt x="0" y="46831"/>
                </a:cubicBezTo>
              </a:path>
            </a:pathLst>
          </a:custGeom>
          <a:noFill/>
          <a:ln cap="flat" cmpd="sng" w="38100">
            <a:solidFill>
              <a:srgbClr val="B45F06"/>
            </a:solidFill>
            <a:prstDash val="solid"/>
            <a:round/>
            <a:headEnd len="med" w="med" type="none"/>
            <a:tailEnd len="med" w="med" type="none"/>
          </a:ln>
        </p:spPr>
      </p:sp>
      <p:sp>
        <p:nvSpPr>
          <p:cNvPr id="524" name="Google Shape;524;p56"/>
          <p:cNvSpPr/>
          <p:nvPr/>
        </p:nvSpPr>
        <p:spPr>
          <a:xfrm>
            <a:off x="3294975" y="2891450"/>
            <a:ext cx="568325" cy="841150"/>
          </a:xfrm>
          <a:custGeom>
            <a:rect b="b" l="l" r="r" t="t"/>
            <a:pathLst>
              <a:path extrusionOk="0" h="33646" w="22733">
                <a:moveTo>
                  <a:pt x="22733" y="0"/>
                </a:moveTo>
                <a:cubicBezTo>
                  <a:pt x="22127" y="1819"/>
                  <a:pt x="20915" y="7010"/>
                  <a:pt x="19096" y="10912"/>
                </a:cubicBezTo>
                <a:cubicBezTo>
                  <a:pt x="17277" y="14815"/>
                  <a:pt x="15004" y="19626"/>
                  <a:pt x="11821" y="23415"/>
                </a:cubicBezTo>
                <a:cubicBezTo>
                  <a:pt x="8638" y="27204"/>
                  <a:pt x="1970" y="31941"/>
                  <a:pt x="0" y="33646"/>
                </a:cubicBezTo>
              </a:path>
            </a:pathLst>
          </a:custGeom>
          <a:noFill/>
          <a:ln cap="flat" cmpd="sng" w="28575">
            <a:solidFill>
              <a:srgbClr val="0000FF"/>
            </a:solidFill>
            <a:prstDash val="solid"/>
            <a:round/>
            <a:headEnd len="med" w="med" type="none"/>
            <a:tailEnd len="med" w="med" type="none"/>
          </a:ln>
        </p:spPr>
      </p:sp>
      <p:sp>
        <p:nvSpPr>
          <p:cNvPr id="525" name="Google Shape;525;p56"/>
          <p:cNvSpPr/>
          <p:nvPr/>
        </p:nvSpPr>
        <p:spPr>
          <a:xfrm>
            <a:off x="4033800" y="3039200"/>
            <a:ext cx="1187850" cy="295700"/>
          </a:xfrm>
          <a:custGeom>
            <a:rect b="b" l="l" r="r" t="t"/>
            <a:pathLst>
              <a:path extrusionOk="0" h="11828" w="47514">
                <a:moveTo>
                  <a:pt x="0" y="0"/>
                </a:moveTo>
                <a:cubicBezTo>
                  <a:pt x="1099" y="947"/>
                  <a:pt x="3903" y="3979"/>
                  <a:pt x="6593" y="5684"/>
                </a:cubicBezTo>
                <a:cubicBezTo>
                  <a:pt x="9283" y="7389"/>
                  <a:pt x="12845" y="9208"/>
                  <a:pt x="16141" y="10231"/>
                </a:cubicBezTo>
                <a:cubicBezTo>
                  <a:pt x="19438" y="11254"/>
                  <a:pt x="23114" y="11898"/>
                  <a:pt x="26372" y="11822"/>
                </a:cubicBezTo>
                <a:cubicBezTo>
                  <a:pt x="29631" y="11746"/>
                  <a:pt x="32168" y="10837"/>
                  <a:pt x="35692" y="9776"/>
                </a:cubicBezTo>
                <a:cubicBezTo>
                  <a:pt x="39216" y="8715"/>
                  <a:pt x="45544" y="6177"/>
                  <a:pt x="47514" y="5457"/>
                </a:cubicBezTo>
              </a:path>
            </a:pathLst>
          </a:custGeom>
          <a:noFill/>
          <a:ln cap="flat" cmpd="sng" w="38100">
            <a:solidFill>
              <a:srgbClr val="FF0000"/>
            </a:solidFill>
            <a:prstDash val="solid"/>
            <a:round/>
            <a:headEnd len="med" w="med" type="none"/>
            <a:tailEnd len="med" w="med" type="none"/>
          </a:ln>
        </p:spPr>
      </p:sp>
      <p:sp>
        <p:nvSpPr>
          <p:cNvPr id="526" name="Google Shape;526;p56"/>
          <p:cNvSpPr txBox="1"/>
          <p:nvPr/>
        </p:nvSpPr>
        <p:spPr>
          <a:xfrm>
            <a:off x="2393250" y="338100"/>
            <a:ext cx="4357500" cy="461700"/>
          </a:xfrm>
          <a:prstGeom prst="rect">
            <a:avLst/>
          </a:prstGeom>
          <a:solidFill>
            <a:schemeClr val="lt2"/>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t>Effective Bulk Shear, MUCAPE/CIN</a:t>
            </a:r>
            <a:endParaRPr sz="18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9"/>
          <p:cNvSpPr txBox="1"/>
          <p:nvPr/>
        </p:nvSpPr>
        <p:spPr>
          <a:xfrm>
            <a:off x="1298850" y="225125"/>
            <a:ext cx="6546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CCCCCC"/>
                </a:solidFill>
              </a:rPr>
              <a:t>Storm Mode Basics</a:t>
            </a:r>
            <a:endParaRPr b="1" sz="3000">
              <a:solidFill>
                <a:srgbClr val="CCCCCC"/>
              </a:solidFill>
            </a:endParaRPr>
          </a:p>
        </p:txBody>
      </p:sp>
      <p:sp>
        <p:nvSpPr>
          <p:cNvPr id="191" name="Google Shape;191;p39"/>
          <p:cNvSpPr txBox="1"/>
          <p:nvPr/>
        </p:nvSpPr>
        <p:spPr>
          <a:xfrm>
            <a:off x="208825" y="1725150"/>
            <a:ext cx="56463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CCCCCC"/>
                </a:solidFill>
              </a:rPr>
              <a:t>Consider each of these: </a:t>
            </a:r>
            <a:endParaRPr sz="1800">
              <a:solidFill>
                <a:srgbClr val="CCCCCC"/>
              </a:solidFill>
            </a:endParaRPr>
          </a:p>
          <a:p>
            <a:pPr indent="0" lvl="0" marL="0" rtl="0" algn="l">
              <a:spcBef>
                <a:spcPts val="0"/>
              </a:spcBef>
              <a:spcAft>
                <a:spcPts val="0"/>
              </a:spcAft>
              <a:buNone/>
            </a:pPr>
            <a:r>
              <a:t/>
            </a:r>
            <a:endParaRPr sz="1800">
              <a:solidFill>
                <a:srgbClr val="CCCCCC"/>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Boundary-relative storm motion</a:t>
            </a:r>
            <a:endParaRPr sz="1800">
              <a:solidFill>
                <a:srgbClr val="CCCCCC"/>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Boundary-relative deep-layer shear</a:t>
            </a:r>
            <a:endParaRPr sz="1800">
              <a:solidFill>
                <a:srgbClr val="CCCCCC"/>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Storm-relative anvil-level winds</a:t>
            </a:r>
            <a:endParaRPr sz="1800">
              <a:solidFill>
                <a:srgbClr val="CCCCCC"/>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Strength of forcing for ascent</a:t>
            </a:r>
            <a:endParaRPr sz="1800">
              <a:solidFill>
                <a:srgbClr val="CCCCCC"/>
              </a:solidFill>
            </a:endParaRPr>
          </a:p>
          <a:p>
            <a:pPr indent="-342900" lvl="0" marL="457200" rtl="0" algn="l">
              <a:spcBef>
                <a:spcPts val="0"/>
              </a:spcBef>
              <a:spcAft>
                <a:spcPts val="0"/>
              </a:spcAft>
              <a:buClr>
                <a:srgbClr val="CCCCCC"/>
              </a:buClr>
              <a:buSzPts val="1800"/>
              <a:buAutoNum type="arabicParenR"/>
            </a:pPr>
            <a:r>
              <a:rPr lang="en" sz="1800">
                <a:solidFill>
                  <a:srgbClr val="CCCCCC"/>
                </a:solidFill>
              </a:rPr>
              <a:t>Strength of capping</a:t>
            </a:r>
            <a:endParaRPr sz="1800">
              <a:solidFill>
                <a:srgbClr val="CCCCCC"/>
              </a:solidFill>
            </a:endParaRPr>
          </a:p>
        </p:txBody>
      </p:sp>
      <p:sp>
        <p:nvSpPr>
          <p:cNvPr id="192" name="Google Shape;192;p39"/>
          <p:cNvSpPr/>
          <p:nvPr/>
        </p:nvSpPr>
        <p:spPr>
          <a:xfrm>
            <a:off x="4592875" y="1906700"/>
            <a:ext cx="796800" cy="2182200"/>
          </a:xfrm>
          <a:prstGeom prst="rightBrace">
            <a:avLst>
              <a:gd fmla="val 50000" name="adj1"/>
              <a:gd fmla="val 50000" name="adj2"/>
            </a:avLst>
          </a:prstGeom>
          <a:noFill/>
          <a:ln cap="flat" cmpd="sng" w="3810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39"/>
          <p:cNvSpPr txBox="1"/>
          <p:nvPr/>
        </p:nvSpPr>
        <p:spPr>
          <a:xfrm>
            <a:off x="5316675" y="1487650"/>
            <a:ext cx="3680100" cy="203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D9D9D9"/>
                </a:solidFill>
              </a:rPr>
              <a:t>All of these must be taken into account to anticipate storm mode for the first few hours after convective initiation.</a:t>
            </a:r>
            <a:endParaRPr sz="2400">
              <a:solidFill>
                <a:srgbClr val="D9D9D9"/>
              </a:solidFill>
            </a:endParaRPr>
          </a:p>
        </p:txBody>
      </p:sp>
      <p:sp>
        <p:nvSpPr>
          <p:cNvPr id="194" name="Google Shape;194;p39"/>
          <p:cNvSpPr txBox="1"/>
          <p:nvPr/>
        </p:nvSpPr>
        <p:spPr>
          <a:xfrm>
            <a:off x="5316675" y="3468850"/>
            <a:ext cx="36801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D9D9D9"/>
                </a:solidFill>
              </a:rPr>
              <a:t>Numerous combinations are possible!</a:t>
            </a:r>
            <a:endParaRPr sz="2400">
              <a:solidFill>
                <a:srgbClr val="D9D9D9"/>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57"/>
          <p:cNvSpPr/>
          <p:nvPr/>
        </p:nvSpPr>
        <p:spPr>
          <a:xfrm>
            <a:off x="1050025" y="9950"/>
            <a:ext cx="6894300" cy="5133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57"/>
          <p:cNvSpPr/>
          <p:nvPr/>
        </p:nvSpPr>
        <p:spPr>
          <a:xfrm>
            <a:off x="3664400" y="2772100"/>
            <a:ext cx="267100" cy="1170775"/>
          </a:xfrm>
          <a:custGeom>
            <a:rect b="b" l="l" r="r" t="t"/>
            <a:pathLst>
              <a:path extrusionOk="0" h="46831" w="10684">
                <a:moveTo>
                  <a:pt x="8411" y="0"/>
                </a:moveTo>
                <a:cubicBezTo>
                  <a:pt x="8790" y="1857"/>
                  <a:pt x="10684" y="7274"/>
                  <a:pt x="10684" y="11139"/>
                </a:cubicBezTo>
                <a:cubicBezTo>
                  <a:pt x="10684" y="15004"/>
                  <a:pt x="9434" y="18982"/>
                  <a:pt x="8411" y="23188"/>
                </a:cubicBezTo>
                <a:cubicBezTo>
                  <a:pt x="7388" y="27394"/>
                  <a:pt x="5948" y="32434"/>
                  <a:pt x="4546" y="36374"/>
                </a:cubicBezTo>
                <a:cubicBezTo>
                  <a:pt x="3144" y="40315"/>
                  <a:pt x="758" y="45088"/>
                  <a:pt x="0" y="46831"/>
                </a:cubicBezTo>
              </a:path>
            </a:pathLst>
          </a:custGeom>
          <a:noFill/>
          <a:ln cap="flat" cmpd="sng" w="38100">
            <a:solidFill>
              <a:srgbClr val="B45F06"/>
            </a:solidFill>
            <a:prstDash val="solid"/>
            <a:round/>
            <a:headEnd len="med" w="med" type="none"/>
            <a:tailEnd len="med" w="med" type="none"/>
          </a:ln>
        </p:spPr>
      </p:sp>
      <p:sp>
        <p:nvSpPr>
          <p:cNvPr id="533" name="Google Shape;533;p57"/>
          <p:cNvSpPr/>
          <p:nvPr/>
        </p:nvSpPr>
        <p:spPr>
          <a:xfrm>
            <a:off x="3294975" y="2891450"/>
            <a:ext cx="568325" cy="841150"/>
          </a:xfrm>
          <a:custGeom>
            <a:rect b="b" l="l" r="r" t="t"/>
            <a:pathLst>
              <a:path extrusionOk="0" h="33646" w="22733">
                <a:moveTo>
                  <a:pt x="22733" y="0"/>
                </a:moveTo>
                <a:cubicBezTo>
                  <a:pt x="22127" y="1819"/>
                  <a:pt x="20915" y="7010"/>
                  <a:pt x="19096" y="10912"/>
                </a:cubicBezTo>
                <a:cubicBezTo>
                  <a:pt x="17277" y="14815"/>
                  <a:pt x="15004" y="19626"/>
                  <a:pt x="11821" y="23415"/>
                </a:cubicBezTo>
                <a:cubicBezTo>
                  <a:pt x="8638" y="27204"/>
                  <a:pt x="1970" y="31941"/>
                  <a:pt x="0" y="33646"/>
                </a:cubicBezTo>
              </a:path>
            </a:pathLst>
          </a:custGeom>
          <a:noFill/>
          <a:ln cap="flat" cmpd="sng" w="28575">
            <a:solidFill>
              <a:srgbClr val="0000FF"/>
            </a:solidFill>
            <a:prstDash val="solid"/>
            <a:round/>
            <a:headEnd len="med" w="med" type="none"/>
            <a:tailEnd len="med" w="med" type="none"/>
          </a:ln>
        </p:spPr>
      </p:sp>
      <p:sp>
        <p:nvSpPr>
          <p:cNvPr id="534" name="Google Shape;534;p57"/>
          <p:cNvSpPr/>
          <p:nvPr/>
        </p:nvSpPr>
        <p:spPr>
          <a:xfrm>
            <a:off x="4033800" y="3039200"/>
            <a:ext cx="1187850" cy="295700"/>
          </a:xfrm>
          <a:custGeom>
            <a:rect b="b" l="l" r="r" t="t"/>
            <a:pathLst>
              <a:path extrusionOk="0" h="11828" w="47514">
                <a:moveTo>
                  <a:pt x="0" y="0"/>
                </a:moveTo>
                <a:cubicBezTo>
                  <a:pt x="1099" y="947"/>
                  <a:pt x="3903" y="3979"/>
                  <a:pt x="6593" y="5684"/>
                </a:cubicBezTo>
                <a:cubicBezTo>
                  <a:pt x="9283" y="7389"/>
                  <a:pt x="12845" y="9208"/>
                  <a:pt x="16141" y="10231"/>
                </a:cubicBezTo>
                <a:cubicBezTo>
                  <a:pt x="19438" y="11254"/>
                  <a:pt x="23114" y="11898"/>
                  <a:pt x="26372" y="11822"/>
                </a:cubicBezTo>
                <a:cubicBezTo>
                  <a:pt x="29631" y="11746"/>
                  <a:pt x="32168" y="10837"/>
                  <a:pt x="35692" y="9776"/>
                </a:cubicBezTo>
                <a:cubicBezTo>
                  <a:pt x="39216" y="8715"/>
                  <a:pt x="45544" y="6177"/>
                  <a:pt x="47514" y="5457"/>
                </a:cubicBezTo>
              </a:path>
            </a:pathLst>
          </a:custGeom>
          <a:noFill/>
          <a:ln cap="flat" cmpd="sng" w="38100">
            <a:solidFill>
              <a:srgbClr val="FF0000"/>
            </a:solidFill>
            <a:prstDash val="solid"/>
            <a:round/>
            <a:headEnd len="med" w="med" type="none"/>
            <a:tailEnd len="med" w="med" type="none"/>
          </a:ln>
        </p:spPr>
      </p:sp>
      <p:pic>
        <p:nvPicPr>
          <p:cNvPr id="535" name="Google Shape;535;p57"/>
          <p:cNvPicPr preferRelativeResize="0"/>
          <p:nvPr/>
        </p:nvPicPr>
        <p:blipFill>
          <a:blip r:embed="rId3">
            <a:alphaModFix/>
          </a:blip>
          <a:stretch>
            <a:fillRect/>
          </a:stretch>
        </p:blipFill>
        <p:spPr>
          <a:xfrm>
            <a:off x="1050025" y="9900"/>
            <a:ext cx="6921000" cy="5133600"/>
          </a:xfrm>
          <a:prstGeom prst="rect">
            <a:avLst/>
          </a:prstGeom>
          <a:noFill/>
          <a:ln>
            <a:noFill/>
          </a:ln>
        </p:spPr>
      </p:pic>
      <p:sp>
        <p:nvSpPr>
          <p:cNvPr id="536" name="Google Shape;536;p57"/>
          <p:cNvSpPr txBox="1"/>
          <p:nvPr/>
        </p:nvSpPr>
        <p:spPr>
          <a:xfrm>
            <a:off x="2393250" y="338100"/>
            <a:ext cx="4357500" cy="461700"/>
          </a:xfrm>
          <a:prstGeom prst="rect">
            <a:avLst/>
          </a:prstGeom>
          <a:solidFill>
            <a:schemeClr val="lt2"/>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t>Anvil-level Storm-relative winds </a:t>
            </a:r>
            <a:endParaRPr sz="18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58"/>
          <p:cNvSpPr/>
          <p:nvPr/>
        </p:nvSpPr>
        <p:spPr>
          <a:xfrm>
            <a:off x="1050025" y="9950"/>
            <a:ext cx="6894300" cy="5133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2" name="Google Shape;542;p58"/>
          <p:cNvPicPr preferRelativeResize="0"/>
          <p:nvPr/>
        </p:nvPicPr>
        <p:blipFill>
          <a:blip r:embed="rId3">
            <a:alphaModFix/>
          </a:blip>
          <a:stretch>
            <a:fillRect/>
          </a:stretch>
        </p:blipFill>
        <p:spPr>
          <a:xfrm>
            <a:off x="1050025" y="9950"/>
            <a:ext cx="6894300" cy="5133600"/>
          </a:xfrm>
          <a:prstGeom prst="rect">
            <a:avLst/>
          </a:prstGeom>
          <a:noFill/>
          <a:ln>
            <a:noFill/>
          </a:ln>
        </p:spPr>
      </p:pic>
      <p:sp>
        <p:nvSpPr>
          <p:cNvPr id="543" name="Google Shape;543;p58"/>
          <p:cNvSpPr/>
          <p:nvPr/>
        </p:nvSpPr>
        <p:spPr>
          <a:xfrm>
            <a:off x="3664400" y="2772100"/>
            <a:ext cx="267100" cy="1170775"/>
          </a:xfrm>
          <a:custGeom>
            <a:rect b="b" l="l" r="r" t="t"/>
            <a:pathLst>
              <a:path extrusionOk="0" h="46831" w="10684">
                <a:moveTo>
                  <a:pt x="8411" y="0"/>
                </a:moveTo>
                <a:cubicBezTo>
                  <a:pt x="8790" y="1857"/>
                  <a:pt x="10684" y="7274"/>
                  <a:pt x="10684" y="11139"/>
                </a:cubicBezTo>
                <a:cubicBezTo>
                  <a:pt x="10684" y="15004"/>
                  <a:pt x="9434" y="18982"/>
                  <a:pt x="8411" y="23188"/>
                </a:cubicBezTo>
                <a:cubicBezTo>
                  <a:pt x="7388" y="27394"/>
                  <a:pt x="5948" y="32434"/>
                  <a:pt x="4546" y="36374"/>
                </a:cubicBezTo>
                <a:cubicBezTo>
                  <a:pt x="3144" y="40315"/>
                  <a:pt x="758" y="45088"/>
                  <a:pt x="0" y="46831"/>
                </a:cubicBezTo>
              </a:path>
            </a:pathLst>
          </a:custGeom>
          <a:noFill/>
          <a:ln cap="flat" cmpd="sng" w="38100">
            <a:solidFill>
              <a:srgbClr val="B45F06"/>
            </a:solidFill>
            <a:prstDash val="solid"/>
            <a:round/>
            <a:headEnd len="med" w="med" type="none"/>
            <a:tailEnd len="med" w="med" type="none"/>
          </a:ln>
        </p:spPr>
      </p:sp>
      <p:sp>
        <p:nvSpPr>
          <p:cNvPr id="544" name="Google Shape;544;p58"/>
          <p:cNvSpPr/>
          <p:nvPr/>
        </p:nvSpPr>
        <p:spPr>
          <a:xfrm>
            <a:off x="3294975" y="2891450"/>
            <a:ext cx="568325" cy="841150"/>
          </a:xfrm>
          <a:custGeom>
            <a:rect b="b" l="l" r="r" t="t"/>
            <a:pathLst>
              <a:path extrusionOk="0" h="33646" w="22733">
                <a:moveTo>
                  <a:pt x="22733" y="0"/>
                </a:moveTo>
                <a:cubicBezTo>
                  <a:pt x="22127" y="1819"/>
                  <a:pt x="20915" y="7010"/>
                  <a:pt x="19096" y="10912"/>
                </a:cubicBezTo>
                <a:cubicBezTo>
                  <a:pt x="17277" y="14815"/>
                  <a:pt x="15004" y="19626"/>
                  <a:pt x="11821" y="23415"/>
                </a:cubicBezTo>
                <a:cubicBezTo>
                  <a:pt x="8638" y="27204"/>
                  <a:pt x="1970" y="31941"/>
                  <a:pt x="0" y="33646"/>
                </a:cubicBezTo>
              </a:path>
            </a:pathLst>
          </a:custGeom>
          <a:noFill/>
          <a:ln cap="flat" cmpd="sng" w="28575">
            <a:solidFill>
              <a:srgbClr val="0000FF"/>
            </a:solidFill>
            <a:prstDash val="solid"/>
            <a:round/>
            <a:headEnd len="med" w="med" type="none"/>
            <a:tailEnd len="med" w="med" type="none"/>
          </a:ln>
        </p:spPr>
      </p:sp>
      <p:sp>
        <p:nvSpPr>
          <p:cNvPr id="545" name="Google Shape;545;p58"/>
          <p:cNvSpPr/>
          <p:nvPr/>
        </p:nvSpPr>
        <p:spPr>
          <a:xfrm>
            <a:off x="4033800" y="3039200"/>
            <a:ext cx="1187850" cy="295700"/>
          </a:xfrm>
          <a:custGeom>
            <a:rect b="b" l="l" r="r" t="t"/>
            <a:pathLst>
              <a:path extrusionOk="0" h="11828" w="47514">
                <a:moveTo>
                  <a:pt x="0" y="0"/>
                </a:moveTo>
                <a:cubicBezTo>
                  <a:pt x="1099" y="947"/>
                  <a:pt x="3903" y="3979"/>
                  <a:pt x="6593" y="5684"/>
                </a:cubicBezTo>
                <a:cubicBezTo>
                  <a:pt x="9283" y="7389"/>
                  <a:pt x="12845" y="9208"/>
                  <a:pt x="16141" y="10231"/>
                </a:cubicBezTo>
                <a:cubicBezTo>
                  <a:pt x="19438" y="11254"/>
                  <a:pt x="23114" y="11898"/>
                  <a:pt x="26372" y="11822"/>
                </a:cubicBezTo>
                <a:cubicBezTo>
                  <a:pt x="29631" y="11746"/>
                  <a:pt x="32168" y="10837"/>
                  <a:pt x="35692" y="9776"/>
                </a:cubicBezTo>
                <a:cubicBezTo>
                  <a:pt x="39216" y="8715"/>
                  <a:pt x="45544" y="6177"/>
                  <a:pt x="47514" y="5457"/>
                </a:cubicBezTo>
              </a:path>
            </a:pathLst>
          </a:custGeom>
          <a:noFill/>
          <a:ln cap="flat" cmpd="sng" w="38100">
            <a:solidFill>
              <a:srgbClr val="FF0000"/>
            </a:solidFill>
            <a:prstDash val="solid"/>
            <a:round/>
            <a:headEnd len="med" w="med" type="none"/>
            <a:tailEnd len="med" w="med" type="none"/>
          </a:ln>
        </p:spPr>
      </p:sp>
      <p:sp>
        <p:nvSpPr>
          <p:cNvPr id="546" name="Google Shape;546;p58"/>
          <p:cNvSpPr txBox="1"/>
          <p:nvPr/>
        </p:nvSpPr>
        <p:spPr>
          <a:xfrm>
            <a:off x="2393250" y="338100"/>
            <a:ext cx="4357500" cy="461700"/>
          </a:xfrm>
          <a:prstGeom prst="rect">
            <a:avLst/>
          </a:prstGeom>
          <a:solidFill>
            <a:schemeClr val="lt2"/>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t>500 mb 12-hour height change</a:t>
            </a:r>
            <a:endParaRPr sz="18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59"/>
          <p:cNvSpPr/>
          <p:nvPr/>
        </p:nvSpPr>
        <p:spPr>
          <a:xfrm>
            <a:off x="1050025" y="9950"/>
            <a:ext cx="6894300" cy="5133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2" name="Google Shape;552;p59"/>
          <p:cNvPicPr preferRelativeResize="0"/>
          <p:nvPr/>
        </p:nvPicPr>
        <p:blipFill>
          <a:blip r:embed="rId3">
            <a:alphaModFix/>
          </a:blip>
          <a:stretch>
            <a:fillRect/>
          </a:stretch>
        </p:blipFill>
        <p:spPr>
          <a:xfrm>
            <a:off x="1050025" y="9950"/>
            <a:ext cx="6894300" cy="5133600"/>
          </a:xfrm>
          <a:prstGeom prst="rect">
            <a:avLst/>
          </a:prstGeom>
          <a:noFill/>
          <a:ln>
            <a:noFill/>
          </a:ln>
        </p:spPr>
      </p:pic>
      <p:sp>
        <p:nvSpPr>
          <p:cNvPr id="553" name="Google Shape;553;p59"/>
          <p:cNvSpPr/>
          <p:nvPr/>
        </p:nvSpPr>
        <p:spPr>
          <a:xfrm>
            <a:off x="3664400" y="2772100"/>
            <a:ext cx="267100" cy="1170775"/>
          </a:xfrm>
          <a:custGeom>
            <a:rect b="b" l="l" r="r" t="t"/>
            <a:pathLst>
              <a:path extrusionOk="0" h="46831" w="10684">
                <a:moveTo>
                  <a:pt x="8411" y="0"/>
                </a:moveTo>
                <a:cubicBezTo>
                  <a:pt x="8790" y="1857"/>
                  <a:pt x="10684" y="7274"/>
                  <a:pt x="10684" y="11139"/>
                </a:cubicBezTo>
                <a:cubicBezTo>
                  <a:pt x="10684" y="15004"/>
                  <a:pt x="9434" y="18982"/>
                  <a:pt x="8411" y="23188"/>
                </a:cubicBezTo>
                <a:cubicBezTo>
                  <a:pt x="7388" y="27394"/>
                  <a:pt x="5948" y="32434"/>
                  <a:pt x="4546" y="36374"/>
                </a:cubicBezTo>
                <a:cubicBezTo>
                  <a:pt x="3144" y="40315"/>
                  <a:pt x="758" y="45088"/>
                  <a:pt x="0" y="46831"/>
                </a:cubicBezTo>
              </a:path>
            </a:pathLst>
          </a:custGeom>
          <a:noFill/>
          <a:ln cap="flat" cmpd="sng" w="38100">
            <a:solidFill>
              <a:srgbClr val="B45F06"/>
            </a:solidFill>
            <a:prstDash val="solid"/>
            <a:round/>
            <a:headEnd len="med" w="med" type="none"/>
            <a:tailEnd len="med" w="med" type="none"/>
          </a:ln>
        </p:spPr>
      </p:sp>
      <p:sp>
        <p:nvSpPr>
          <p:cNvPr id="554" name="Google Shape;554;p59"/>
          <p:cNvSpPr/>
          <p:nvPr/>
        </p:nvSpPr>
        <p:spPr>
          <a:xfrm>
            <a:off x="3294975" y="2891450"/>
            <a:ext cx="568325" cy="841150"/>
          </a:xfrm>
          <a:custGeom>
            <a:rect b="b" l="l" r="r" t="t"/>
            <a:pathLst>
              <a:path extrusionOk="0" h="33646" w="22733">
                <a:moveTo>
                  <a:pt x="22733" y="0"/>
                </a:moveTo>
                <a:cubicBezTo>
                  <a:pt x="22127" y="1819"/>
                  <a:pt x="20915" y="7010"/>
                  <a:pt x="19096" y="10912"/>
                </a:cubicBezTo>
                <a:cubicBezTo>
                  <a:pt x="17277" y="14815"/>
                  <a:pt x="15004" y="19626"/>
                  <a:pt x="11821" y="23415"/>
                </a:cubicBezTo>
                <a:cubicBezTo>
                  <a:pt x="8638" y="27204"/>
                  <a:pt x="1970" y="31941"/>
                  <a:pt x="0" y="33646"/>
                </a:cubicBezTo>
              </a:path>
            </a:pathLst>
          </a:custGeom>
          <a:noFill/>
          <a:ln cap="flat" cmpd="sng" w="28575">
            <a:solidFill>
              <a:srgbClr val="0000FF"/>
            </a:solidFill>
            <a:prstDash val="solid"/>
            <a:round/>
            <a:headEnd len="med" w="med" type="none"/>
            <a:tailEnd len="med" w="med" type="none"/>
          </a:ln>
        </p:spPr>
      </p:sp>
      <p:sp>
        <p:nvSpPr>
          <p:cNvPr id="555" name="Google Shape;555;p59"/>
          <p:cNvSpPr/>
          <p:nvPr/>
        </p:nvSpPr>
        <p:spPr>
          <a:xfrm>
            <a:off x="4033800" y="3039200"/>
            <a:ext cx="1187850" cy="295700"/>
          </a:xfrm>
          <a:custGeom>
            <a:rect b="b" l="l" r="r" t="t"/>
            <a:pathLst>
              <a:path extrusionOk="0" h="11828" w="47514">
                <a:moveTo>
                  <a:pt x="0" y="0"/>
                </a:moveTo>
                <a:cubicBezTo>
                  <a:pt x="1099" y="947"/>
                  <a:pt x="3903" y="3979"/>
                  <a:pt x="6593" y="5684"/>
                </a:cubicBezTo>
                <a:cubicBezTo>
                  <a:pt x="9283" y="7389"/>
                  <a:pt x="12845" y="9208"/>
                  <a:pt x="16141" y="10231"/>
                </a:cubicBezTo>
                <a:cubicBezTo>
                  <a:pt x="19438" y="11254"/>
                  <a:pt x="23114" y="11898"/>
                  <a:pt x="26372" y="11822"/>
                </a:cubicBezTo>
                <a:cubicBezTo>
                  <a:pt x="29631" y="11746"/>
                  <a:pt x="32168" y="10837"/>
                  <a:pt x="35692" y="9776"/>
                </a:cubicBezTo>
                <a:cubicBezTo>
                  <a:pt x="39216" y="8715"/>
                  <a:pt x="45544" y="6177"/>
                  <a:pt x="47514" y="5457"/>
                </a:cubicBezTo>
              </a:path>
            </a:pathLst>
          </a:custGeom>
          <a:noFill/>
          <a:ln cap="flat" cmpd="sng" w="38100">
            <a:solidFill>
              <a:srgbClr val="FF0000"/>
            </a:solidFill>
            <a:prstDash val="solid"/>
            <a:round/>
            <a:headEnd len="med" w="med" type="none"/>
            <a:tailEnd len="med" w="med" type="none"/>
          </a:ln>
        </p:spPr>
      </p:sp>
      <p:sp>
        <p:nvSpPr>
          <p:cNvPr id="556" name="Google Shape;556;p59"/>
          <p:cNvSpPr txBox="1"/>
          <p:nvPr/>
        </p:nvSpPr>
        <p:spPr>
          <a:xfrm>
            <a:off x="2084250" y="322700"/>
            <a:ext cx="4975500" cy="1015800"/>
          </a:xfrm>
          <a:prstGeom prst="rect">
            <a:avLst/>
          </a:prstGeom>
          <a:solidFill>
            <a:schemeClr val="lt2"/>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t>Assessment time!</a:t>
            </a:r>
            <a:endParaRPr sz="1800"/>
          </a:p>
          <a:p>
            <a:pPr indent="0" lvl="0" marL="0" rtl="0" algn="ctr">
              <a:spcBef>
                <a:spcPts val="0"/>
              </a:spcBef>
              <a:spcAft>
                <a:spcPts val="0"/>
              </a:spcAft>
              <a:buNone/>
            </a:pPr>
            <a:r>
              <a:rPr lang="en" sz="1800"/>
              <a:t>What storm mode(s) do you expect? </a:t>
            </a:r>
            <a:endParaRPr sz="1800"/>
          </a:p>
          <a:p>
            <a:pPr indent="0" lvl="0" marL="0" rtl="0" algn="ctr">
              <a:spcBef>
                <a:spcPts val="0"/>
              </a:spcBef>
              <a:spcAft>
                <a:spcPts val="0"/>
              </a:spcAft>
              <a:buNone/>
            </a:pPr>
            <a:r>
              <a:rPr lang="en" sz="1800"/>
              <a:t>Will the storm mode change within 2-4 hours?</a:t>
            </a:r>
            <a:endParaRPr sz="18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60"/>
          <p:cNvSpPr/>
          <p:nvPr/>
        </p:nvSpPr>
        <p:spPr>
          <a:xfrm>
            <a:off x="3664400" y="2772100"/>
            <a:ext cx="267100" cy="1170775"/>
          </a:xfrm>
          <a:custGeom>
            <a:rect b="b" l="l" r="r" t="t"/>
            <a:pathLst>
              <a:path extrusionOk="0" h="46831" w="10684">
                <a:moveTo>
                  <a:pt x="8411" y="0"/>
                </a:moveTo>
                <a:cubicBezTo>
                  <a:pt x="8790" y="1857"/>
                  <a:pt x="10684" y="7274"/>
                  <a:pt x="10684" y="11139"/>
                </a:cubicBezTo>
                <a:cubicBezTo>
                  <a:pt x="10684" y="15004"/>
                  <a:pt x="9434" y="18982"/>
                  <a:pt x="8411" y="23188"/>
                </a:cubicBezTo>
                <a:cubicBezTo>
                  <a:pt x="7388" y="27394"/>
                  <a:pt x="5948" y="32434"/>
                  <a:pt x="4546" y="36374"/>
                </a:cubicBezTo>
                <a:cubicBezTo>
                  <a:pt x="3144" y="40315"/>
                  <a:pt x="758" y="45088"/>
                  <a:pt x="0" y="46831"/>
                </a:cubicBezTo>
              </a:path>
            </a:pathLst>
          </a:custGeom>
          <a:noFill/>
          <a:ln cap="flat" cmpd="sng" w="38100">
            <a:solidFill>
              <a:srgbClr val="B45F06"/>
            </a:solidFill>
            <a:prstDash val="solid"/>
            <a:round/>
            <a:headEnd len="med" w="med" type="none"/>
            <a:tailEnd len="med" w="med" type="none"/>
          </a:ln>
        </p:spPr>
      </p:sp>
      <p:sp>
        <p:nvSpPr>
          <p:cNvPr id="562" name="Google Shape;562;p60"/>
          <p:cNvSpPr/>
          <p:nvPr/>
        </p:nvSpPr>
        <p:spPr>
          <a:xfrm>
            <a:off x="3294975" y="2891450"/>
            <a:ext cx="568325" cy="841150"/>
          </a:xfrm>
          <a:custGeom>
            <a:rect b="b" l="l" r="r" t="t"/>
            <a:pathLst>
              <a:path extrusionOk="0" h="33646" w="22733">
                <a:moveTo>
                  <a:pt x="22733" y="0"/>
                </a:moveTo>
                <a:cubicBezTo>
                  <a:pt x="22127" y="1819"/>
                  <a:pt x="20915" y="7010"/>
                  <a:pt x="19096" y="10912"/>
                </a:cubicBezTo>
                <a:cubicBezTo>
                  <a:pt x="17277" y="14815"/>
                  <a:pt x="15004" y="19626"/>
                  <a:pt x="11821" y="23415"/>
                </a:cubicBezTo>
                <a:cubicBezTo>
                  <a:pt x="8638" y="27204"/>
                  <a:pt x="1970" y="31941"/>
                  <a:pt x="0" y="33646"/>
                </a:cubicBezTo>
              </a:path>
            </a:pathLst>
          </a:custGeom>
          <a:noFill/>
          <a:ln cap="flat" cmpd="sng" w="28575">
            <a:solidFill>
              <a:srgbClr val="0000FF"/>
            </a:solidFill>
            <a:prstDash val="solid"/>
            <a:round/>
            <a:headEnd len="med" w="med" type="none"/>
            <a:tailEnd len="med" w="med" type="none"/>
          </a:ln>
        </p:spPr>
      </p:sp>
      <p:sp>
        <p:nvSpPr>
          <p:cNvPr id="563" name="Google Shape;563;p60"/>
          <p:cNvSpPr/>
          <p:nvPr/>
        </p:nvSpPr>
        <p:spPr>
          <a:xfrm>
            <a:off x="4033800" y="3039200"/>
            <a:ext cx="1187850" cy="295700"/>
          </a:xfrm>
          <a:custGeom>
            <a:rect b="b" l="l" r="r" t="t"/>
            <a:pathLst>
              <a:path extrusionOk="0" h="11828" w="47514">
                <a:moveTo>
                  <a:pt x="0" y="0"/>
                </a:moveTo>
                <a:cubicBezTo>
                  <a:pt x="1099" y="947"/>
                  <a:pt x="3903" y="3979"/>
                  <a:pt x="6593" y="5684"/>
                </a:cubicBezTo>
                <a:cubicBezTo>
                  <a:pt x="9283" y="7389"/>
                  <a:pt x="12845" y="9208"/>
                  <a:pt x="16141" y="10231"/>
                </a:cubicBezTo>
                <a:cubicBezTo>
                  <a:pt x="19438" y="11254"/>
                  <a:pt x="23114" y="11898"/>
                  <a:pt x="26372" y="11822"/>
                </a:cubicBezTo>
                <a:cubicBezTo>
                  <a:pt x="29631" y="11746"/>
                  <a:pt x="32168" y="10837"/>
                  <a:pt x="35692" y="9776"/>
                </a:cubicBezTo>
                <a:cubicBezTo>
                  <a:pt x="39216" y="8715"/>
                  <a:pt x="45544" y="6177"/>
                  <a:pt x="47514" y="5457"/>
                </a:cubicBezTo>
              </a:path>
            </a:pathLst>
          </a:custGeom>
          <a:noFill/>
          <a:ln cap="flat" cmpd="sng" w="38100">
            <a:solidFill>
              <a:srgbClr val="FF0000"/>
            </a:solidFill>
            <a:prstDash val="solid"/>
            <a:round/>
            <a:headEnd len="med" w="med" type="none"/>
            <a:tailEnd len="med" w="med" type="none"/>
          </a:ln>
        </p:spPr>
      </p:sp>
      <p:pic>
        <p:nvPicPr>
          <p:cNvPr id="564" name="Google Shape;564;p60"/>
          <p:cNvPicPr preferRelativeResize="0"/>
          <p:nvPr/>
        </p:nvPicPr>
        <p:blipFill rotWithShape="1">
          <a:blip r:embed="rId3">
            <a:alphaModFix/>
          </a:blip>
          <a:srcRect b="0" l="754" r="1244" t="0"/>
          <a:stretch/>
        </p:blipFill>
        <p:spPr>
          <a:xfrm>
            <a:off x="1636513" y="330125"/>
            <a:ext cx="5870975" cy="4483225"/>
          </a:xfrm>
          <a:prstGeom prst="rect">
            <a:avLst/>
          </a:prstGeom>
          <a:noFill/>
          <a:ln>
            <a:noFill/>
          </a:ln>
        </p:spPr>
      </p:pic>
      <p:sp>
        <p:nvSpPr>
          <p:cNvPr id="565" name="Google Shape;565;p60"/>
          <p:cNvSpPr txBox="1"/>
          <p:nvPr/>
        </p:nvSpPr>
        <p:spPr>
          <a:xfrm>
            <a:off x="3077250" y="3799275"/>
            <a:ext cx="4357500" cy="738900"/>
          </a:xfrm>
          <a:prstGeom prst="rect">
            <a:avLst/>
          </a:prstGeom>
          <a:solidFill>
            <a:schemeClr val="lt2"/>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800"/>
              <a:t>Initial cells developing along the dryline are discrete/semi-discrete!</a:t>
            </a:r>
            <a:endParaRPr sz="1800"/>
          </a:p>
        </p:txBody>
      </p:sp>
      <p:cxnSp>
        <p:nvCxnSpPr>
          <p:cNvPr id="566" name="Google Shape;566;p60"/>
          <p:cNvCxnSpPr>
            <a:stCxn id="565" idx="0"/>
          </p:cNvCxnSpPr>
          <p:nvPr/>
        </p:nvCxnSpPr>
        <p:spPr>
          <a:xfrm rot="10800000">
            <a:off x="3294900" y="1800375"/>
            <a:ext cx="1961100" cy="1998900"/>
          </a:xfrm>
          <a:prstGeom prst="straightConnector1">
            <a:avLst/>
          </a:prstGeom>
          <a:noFill/>
          <a:ln cap="flat" cmpd="sng" w="9525">
            <a:solidFill>
              <a:schemeClr val="lt1"/>
            </a:solidFill>
            <a:prstDash val="solid"/>
            <a:round/>
            <a:headEnd len="med" w="med" type="none"/>
            <a:tailEnd len="med" w="med" type="triangle"/>
          </a:ln>
        </p:spPr>
      </p:cxnSp>
      <p:cxnSp>
        <p:nvCxnSpPr>
          <p:cNvPr id="567" name="Google Shape;567;p60"/>
          <p:cNvCxnSpPr>
            <a:stCxn id="565" idx="0"/>
          </p:cNvCxnSpPr>
          <p:nvPr/>
        </p:nvCxnSpPr>
        <p:spPr>
          <a:xfrm rot="10800000">
            <a:off x="3238200" y="2402775"/>
            <a:ext cx="2017800" cy="1396500"/>
          </a:xfrm>
          <a:prstGeom prst="straightConnector1">
            <a:avLst/>
          </a:prstGeom>
          <a:noFill/>
          <a:ln cap="flat" cmpd="sng" w="9525">
            <a:solidFill>
              <a:schemeClr val="lt1"/>
            </a:solidFill>
            <a:prstDash val="solid"/>
            <a:round/>
            <a:headEnd len="med" w="med" type="none"/>
            <a:tailEnd len="med" w="med" type="triangle"/>
          </a:ln>
        </p:spPr>
      </p:cxnSp>
      <p:cxnSp>
        <p:nvCxnSpPr>
          <p:cNvPr id="568" name="Google Shape;568;p60"/>
          <p:cNvCxnSpPr>
            <a:stCxn id="565" idx="0"/>
          </p:cNvCxnSpPr>
          <p:nvPr/>
        </p:nvCxnSpPr>
        <p:spPr>
          <a:xfrm rot="10800000">
            <a:off x="3118800" y="2715375"/>
            <a:ext cx="2137200" cy="1083900"/>
          </a:xfrm>
          <a:prstGeom prst="straightConnector1">
            <a:avLst/>
          </a:prstGeom>
          <a:noFill/>
          <a:ln cap="flat" cmpd="sng" w="9525">
            <a:solidFill>
              <a:schemeClr val="lt1"/>
            </a:solidFill>
            <a:prstDash val="solid"/>
            <a:round/>
            <a:headEnd len="med" w="med" type="none"/>
            <a:tailEnd len="med" w="med" type="triangl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pic>
        <p:nvPicPr>
          <p:cNvPr id="573" name="Google Shape;573;p61"/>
          <p:cNvPicPr preferRelativeResize="0"/>
          <p:nvPr/>
        </p:nvPicPr>
        <p:blipFill>
          <a:blip r:embed="rId3">
            <a:alphaModFix/>
          </a:blip>
          <a:stretch>
            <a:fillRect/>
          </a:stretch>
        </p:blipFill>
        <p:spPr>
          <a:xfrm>
            <a:off x="1642525" y="368850"/>
            <a:ext cx="5870976" cy="4454861"/>
          </a:xfrm>
          <a:prstGeom prst="rect">
            <a:avLst/>
          </a:prstGeom>
          <a:noFill/>
          <a:ln>
            <a:noFill/>
          </a:ln>
        </p:spPr>
      </p:pic>
      <p:sp>
        <p:nvSpPr>
          <p:cNvPr id="574" name="Google Shape;574;p61"/>
          <p:cNvSpPr txBox="1"/>
          <p:nvPr/>
        </p:nvSpPr>
        <p:spPr>
          <a:xfrm>
            <a:off x="4067925" y="3964075"/>
            <a:ext cx="4251300" cy="585000"/>
          </a:xfrm>
          <a:prstGeom prst="rect">
            <a:avLst/>
          </a:prstGeom>
          <a:solidFill>
            <a:schemeClr val="lt2"/>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300"/>
              <a:t>2 hours later… cells remain semi-discrete. </a:t>
            </a:r>
            <a:endParaRPr sz="1300"/>
          </a:p>
          <a:p>
            <a:pPr indent="0" lvl="0" marL="0" rtl="0" algn="ctr">
              <a:spcBef>
                <a:spcPts val="0"/>
              </a:spcBef>
              <a:spcAft>
                <a:spcPts val="0"/>
              </a:spcAft>
              <a:buNone/>
            </a:pPr>
            <a:r>
              <a:rPr lang="en" sz="1300"/>
              <a:t>A few tornadoes and 1.5 inch hail are reported…</a:t>
            </a:r>
            <a:endParaRPr sz="1300"/>
          </a:p>
        </p:txBody>
      </p:sp>
      <p:cxnSp>
        <p:nvCxnSpPr>
          <p:cNvPr id="575" name="Google Shape;575;p61"/>
          <p:cNvCxnSpPr>
            <a:stCxn id="574" idx="0"/>
          </p:cNvCxnSpPr>
          <p:nvPr/>
        </p:nvCxnSpPr>
        <p:spPr>
          <a:xfrm rot="10800000">
            <a:off x="4153275" y="1857175"/>
            <a:ext cx="2040300" cy="2106900"/>
          </a:xfrm>
          <a:prstGeom prst="straightConnector1">
            <a:avLst/>
          </a:prstGeom>
          <a:noFill/>
          <a:ln cap="flat" cmpd="sng" w="9525">
            <a:solidFill>
              <a:schemeClr val="lt1"/>
            </a:solidFill>
            <a:prstDash val="solid"/>
            <a:round/>
            <a:headEnd len="med" w="med" type="none"/>
            <a:tailEnd len="med" w="med" type="triangle"/>
          </a:ln>
        </p:spPr>
      </p:cxnSp>
      <p:cxnSp>
        <p:nvCxnSpPr>
          <p:cNvPr id="576" name="Google Shape;576;p61"/>
          <p:cNvCxnSpPr>
            <a:stCxn id="574" idx="0"/>
          </p:cNvCxnSpPr>
          <p:nvPr/>
        </p:nvCxnSpPr>
        <p:spPr>
          <a:xfrm rot="10800000">
            <a:off x="4062375" y="2539075"/>
            <a:ext cx="2131200" cy="1425000"/>
          </a:xfrm>
          <a:prstGeom prst="straightConnector1">
            <a:avLst/>
          </a:prstGeom>
          <a:noFill/>
          <a:ln cap="flat" cmpd="sng" w="9525">
            <a:solidFill>
              <a:schemeClr val="lt1"/>
            </a:solidFill>
            <a:prstDash val="solid"/>
            <a:round/>
            <a:headEnd len="med" w="med" type="none"/>
            <a:tailEnd len="med" w="med" type="triangle"/>
          </a:ln>
        </p:spPr>
      </p:cxnSp>
      <p:cxnSp>
        <p:nvCxnSpPr>
          <p:cNvPr id="577" name="Google Shape;577;p61"/>
          <p:cNvCxnSpPr>
            <a:stCxn id="574" idx="0"/>
          </p:cNvCxnSpPr>
          <p:nvPr/>
        </p:nvCxnSpPr>
        <p:spPr>
          <a:xfrm rot="10800000">
            <a:off x="3988275" y="3204175"/>
            <a:ext cx="2205300" cy="759900"/>
          </a:xfrm>
          <a:prstGeom prst="straightConnector1">
            <a:avLst/>
          </a:prstGeom>
          <a:noFill/>
          <a:ln cap="flat" cmpd="sng" w="9525">
            <a:solidFill>
              <a:schemeClr val="lt1"/>
            </a:solidFill>
            <a:prstDash val="solid"/>
            <a:round/>
            <a:headEnd len="med" w="med" type="none"/>
            <a:tailEnd len="med" w="med" type="triangl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pic>
        <p:nvPicPr>
          <p:cNvPr id="582" name="Google Shape;582;p62"/>
          <p:cNvPicPr preferRelativeResize="0"/>
          <p:nvPr/>
        </p:nvPicPr>
        <p:blipFill>
          <a:blip r:embed="rId3">
            <a:alphaModFix/>
          </a:blip>
          <a:stretch>
            <a:fillRect/>
          </a:stretch>
        </p:blipFill>
        <p:spPr>
          <a:xfrm>
            <a:off x="1633000" y="368850"/>
            <a:ext cx="5870976" cy="4420384"/>
          </a:xfrm>
          <a:prstGeom prst="rect">
            <a:avLst/>
          </a:prstGeom>
          <a:noFill/>
          <a:ln>
            <a:noFill/>
          </a:ln>
        </p:spPr>
      </p:pic>
      <p:sp>
        <p:nvSpPr>
          <p:cNvPr id="583" name="Google Shape;583;p62"/>
          <p:cNvSpPr txBox="1"/>
          <p:nvPr/>
        </p:nvSpPr>
        <p:spPr>
          <a:xfrm>
            <a:off x="163400" y="2179200"/>
            <a:ext cx="3527700" cy="785100"/>
          </a:xfrm>
          <a:prstGeom prst="rect">
            <a:avLst/>
          </a:prstGeom>
          <a:solidFill>
            <a:schemeClr val="lt2"/>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300"/>
              <a:t>2 hours later… </a:t>
            </a:r>
            <a:endParaRPr sz="1300"/>
          </a:p>
          <a:p>
            <a:pPr indent="0" lvl="0" marL="0" rtl="0" algn="ctr">
              <a:spcBef>
                <a:spcPts val="0"/>
              </a:spcBef>
              <a:spcAft>
                <a:spcPts val="0"/>
              </a:spcAft>
              <a:buNone/>
            </a:pPr>
            <a:r>
              <a:rPr lang="en" sz="1300"/>
              <a:t>Squall line with 75-114 mph winds reported. </a:t>
            </a:r>
            <a:endParaRPr sz="1300"/>
          </a:p>
          <a:p>
            <a:pPr indent="0" lvl="0" marL="0" rtl="0" algn="ctr">
              <a:spcBef>
                <a:spcPts val="0"/>
              </a:spcBef>
              <a:spcAft>
                <a:spcPts val="0"/>
              </a:spcAft>
              <a:buNone/>
            </a:pPr>
            <a:r>
              <a:rPr lang="en" sz="1300"/>
              <a:t>What changed?</a:t>
            </a:r>
            <a:endParaRPr sz="1300"/>
          </a:p>
        </p:txBody>
      </p:sp>
      <p:cxnSp>
        <p:nvCxnSpPr>
          <p:cNvPr id="584" name="Google Shape;584;p62"/>
          <p:cNvCxnSpPr>
            <a:stCxn id="583" idx="3"/>
          </p:cNvCxnSpPr>
          <p:nvPr/>
        </p:nvCxnSpPr>
        <p:spPr>
          <a:xfrm>
            <a:off x="3691100" y="2571750"/>
            <a:ext cx="706500" cy="461700"/>
          </a:xfrm>
          <a:prstGeom prst="straightConnector1">
            <a:avLst/>
          </a:prstGeom>
          <a:noFill/>
          <a:ln cap="flat" cmpd="sng" w="9525">
            <a:solidFill>
              <a:schemeClr val="lt1"/>
            </a:solidFill>
            <a:prstDash val="solid"/>
            <a:round/>
            <a:headEnd len="med" w="med" type="none"/>
            <a:tailEnd len="med" w="med" type="triangle"/>
          </a:ln>
        </p:spPr>
      </p:cxnSp>
      <p:cxnSp>
        <p:nvCxnSpPr>
          <p:cNvPr id="585" name="Google Shape;585;p62"/>
          <p:cNvCxnSpPr>
            <a:stCxn id="583" idx="3"/>
          </p:cNvCxnSpPr>
          <p:nvPr/>
        </p:nvCxnSpPr>
        <p:spPr>
          <a:xfrm>
            <a:off x="3691100" y="2571750"/>
            <a:ext cx="450900" cy="962100"/>
          </a:xfrm>
          <a:prstGeom prst="straightConnector1">
            <a:avLst/>
          </a:prstGeom>
          <a:noFill/>
          <a:ln cap="flat" cmpd="sng" w="9525">
            <a:solidFill>
              <a:schemeClr val="lt1"/>
            </a:solidFill>
            <a:prstDash val="solid"/>
            <a:round/>
            <a:headEnd len="med" w="med" type="none"/>
            <a:tailEnd len="med" w="med" type="triangl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pic>
        <p:nvPicPr>
          <p:cNvPr id="590" name="Google Shape;590;p63"/>
          <p:cNvPicPr preferRelativeResize="0"/>
          <p:nvPr/>
        </p:nvPicPr>
        <p:blipFill>
          <a:blip r:embed="rId3">
            <a:alphaModFix/>
          </a:blip>
          <a:stretch>
            <a:fillRect/>
          </a:stretch>
        </p:blipFill>
        <p:spPr>
          <a:xfrm>
            <a:off x="1633000" y="368850"/>
            <a:ext cx="5870976" cy="4420384"/>
          </a:xfrm>
          <a:prstGeom prst="rect">
            <a:avLst/>
          </a:prstGeom>
          <a:noFill/>
          <a:ln>
            <a:noFill/>
          </a:ln>
        </p:spPr>
      </p:pic>
      <p:sp>
        <p:nvSpPr>
          <p:cNvPr id="591" name="Google Shape;591;p63"/>
          <p:cNvSpPr txBox="1"/>
          <p:nvPr/>
        </p:nvSpPr>
        <p:spPr>
          <a:xfrm>
            <a:off x="163400" y="2179200"/>
            <a:ext cx="3527700" cy="785100"/>
          </a:xfrm>
          <a:prstGeom prst="rect">
            <a:avLst/>
          </a:prstGeom>
          <a:solidFill>
            <a:schemeClr val="lt2"/>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300"/>
              <a:t>2 hours later… </a:t>
            </a:r>
            <a:endParaRPr sz="1300"/>
          </a:p>
          <a:p>
            <a:pPr indent="0" lvl="0" marL="0" rtl="0" algn="ctr">
              <a:spcBef>
                <a:spcPts val="0"/>
              </a:spcBef>
              <a:spcAft>
                <a:spcPts val="0"/>
              </a:spcAft>
              <a:buNone/>
            </a:pPr>
            <a:r>
              <a:rPr lang="en" sz="1300"/>
              <a:t>Squall line with 75-114 mph winds reported. </a:t>
            </a:r>
            <a:endParaRPr sz="1300"/>
          </a:p>
          <a:p>
            <a:pPr indent="0" lvl="0" marL="0" rtl="0" algn="ctr">
              <a:spcBef>
                <a:spcPts val="0"/>
              </a:spcBef>
              <a:spcAft>
                <a:spcPts val="0"/>
              </a:spcAft>
              <a:buNone/>
            </a:pPr>
            <a:r>
              <a:rPr lang="en" sz="1300"/>
              <a:t>What changed?</a:t>
            </a:r>
            <a:endParaRPr sz="1300"/>
          </a:p>
        </p:txBody>
      </p:sp>
      <p:cxnSp>
        <p:nvCxnSpPr>
          <p:cNvPr id="592" name="Google Shape;592;p63"/>
          <p:cNvCxnSpPr>
            <a:stCxn id="591" idx="3"/>
          </p:cNvCxnSpPr>
          <p:nvPr/>
        </p:nvCxnSpPr>
        <p:spPr>
          <a:xfrm>
            <a:off x="3691100" y="2571750"/>
            <a:ext cx="706500" cy="461700"/>
          </a:xfrm>
          <a:prstGeom prst="straightConnector1">
            <a:avLst/>
          </a:prstGeom>
          <a:noFill/>
          <a:ln cap="flat" cmpd="sng" w="9525">
            <a:solidFill>
              <a:schemeClr val="lt1"/>
            </a:solidFill>
            <a:prstDash val="solid"/>
            <a:round/>
            <a:headEnd len="med" w="med" type="none"/>
            <a:tailEnd len="med" w="med" type="triangle"/>
          </a:ln>
        </p:spPr>
      </p:cxnSp>
      <p:cxnSp>
        <p:nvCxnSpPr>
          <p:cNvPr id="593" name="Google Shape;593;p63"/>
          <p:cNvCxnSpPr>
            <a:stCxn id="591" idx="3"/>
          </p:cNvCxnSpPr>
          <p:nvPr/>
        </p:nvCxnSpPr>
        <p:spPr>
          <a:xfrm>
            <a:off x="3691100" y="2571750"/>
            <a:ext cx="450900" cy="962100"/>
          </a:xfrm>
          <a:prstGeom prst="straightConnector1">
            <a:avLst/>
          </a:prstGeom>
          <a:noFill/>
          <a:ln cap="flat" cmpd="sng" w="9525">
            <a:solidFill>
              <a:schemeClr val="lt1"/>
            </a:solidFill>
            <a:prstDash val="solid"/>
            <a:round/>
            <a:headEnd len="med" w="med" type="none"/>
            <a:tailEnd len="med" w="med" type="triangle"/>
          </a:ln>
        </p:spPr>
      </p:cxnSp>
      <p:sp>
        <p:nvSpPr>
          <p:cNvPr id="594" name="Google Shape;594;p63"/>
          <p:cNvSpPr txBox="1"/>
          <p:nvPr/>
        </p:nvSpPr>
        <p:spPr>
          <a:xfrm>
            <a:off x="1242650" y="69875"/>
            <a:ext cx="6894300" cy="1108200"/>
          </a:xfrm>
          <a:prstGeom prst="rect">
            <a:avLst/>
          </a:prstGeom>
          <a:solidFill>
            <a:srgbClr val="EEEEEE"/>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304800" lvl="0" marL="457200" rtl="0" algn="ctr">
              <a:spcBef>
                <a:spcPts val="0"/>
              </a:spcBef>
              <a:spcAft>
                <a:spcPts val="0"/>
              </a:spcAft>
              <a:buSzPts val="1200"/>
              <a:buAutoNum type="arabicParenR"/>
            </a:pPr>
            <a:r>
              <a:rPr lang="en" sz="1200"/>
              <a:t>Very strong height falls aloft associated with </a:t>
            </a:r>
            <a:endParaRPr sz="1200"/>
          </a:p>
          <a:p>
            <a:pPr indent="0" lvl="0" marL="457200" rtl="0" algn="ctr">
              <a:spcBef>
                <a:spcPts val="0"/>
              </a:spcBef>
              <a:spcAft>
                <a:spcPts val="0"/>
              </a:spcAft>
              <a:buNone/>
            </a:pPr>
            <a:r>
              <a:rPr lang="en" sz="1200"/>
              <a:t>the approach of a robust upper wave.</a:t>
            </a:r>
            <a:endParaRPr sz="1200"/>
          </a:p>
          <a:p>
            <a:pPr indent="-304800" lvl="0" marL="457200" rtl="0" algn="ctr">
              <a:spcBef>
                <a:spcPts val="0"/>
              </a:spcBef>
              <a:spcAft>
                <a:spcPts val="0"/>
              </a:spcAft>
              <a:buSzPts val="1200"/>
              <a:buAutoNum type="arabicParenR"/>
            </a:pPr>
            <a:r>
              <a:rPr lang="en" sz="1200"/>
              <a:t>Strong ascent associated with an eastward-moving Pacific cold front</a:t>
            </a:r>
            <a:endParaRPr sz="1200"/>
          </a:p>
          <a:p>
            <a:pPr indent="0" lvl="0" marL="0" rtl="0" algn="ctr">
              <a:spcBef>
                <a:spcPts val="0"/>
              </a:spcBef>
              <a:spcAft>
                <a:spcPts val="0"/>
              </a:spcAft>
              <a:buNone/>
            </a:pPr>
            <a:r>
              <a:t/>
            </a:r>
            <a:endParaRPr sz="1200"/>
          </a:p>
          <a:p>
            <a:pPr indent="0" lvl="0" marL="0" rtl="0" algn="ctr">
              <a:spcBef>
                <a:spcPts val="0"/>
              </a:spcBef>
              <a:spcAft>
                <a:spcPts val="0"/>
              </a:spcAft>
              <a:buNone/>
            </a:pPr>
            <a:r>
              <a:rPr lang="en" sz="1200"/>
              <a:t>Both of these factors yielded very strong lift along the front, resulting in rapid upscale growth.</a:t>
            </a:r>
            <a:endParaRPr sz="12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pic>
        <p:nvPicPr>
          <p:cNvPr id="599" name="Google Shape;599;p64"/>
          <p:cNvPicPr preferRelativeResize="0"/>
          <p:nvPr/>
        </p:nvPicPr>
        <p:blipFill>
          <a:blip r:embed="rId3">
            <a:alphaModFix/>
          </a:blip>
          <a:stretch>
            <a:fillRect/>
          </a:stretch>
        </p:blipFill>
        <p:spPr>
          <a:xfrm>
            <a:off x="491200" y="0"/>
            <a:ext cx="8022769" cy="5143500"/>
          </a:xfrm>
          <a:prstGeom prst="rect">
            <a:avLst/>
          </a:prstGeom>
          <a:noFill/>
          <a:ln>
            <a:noFill/>
          </a:ln>
        </p:spPr>
      </p:pic>
      <p:sp>
        <p:nvSpPr>
          <p:cNvPr id="600" name="Google Shape;600;p64"/>
          <p:cNvSpPr txBox="1"/>
          <p:nvPr/>
        </p:nvSpPr>
        <p:spPr>
          <a:xfrm>
            <a:off x="519275" y="116300"/>
            <a:ext cx="7663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CCCCCC"/>
                </a:solidFill>
              </a:rPr>
              <a:t>Case 5 </a:t>
            </a:r>
            <a:endParaRPr b="1" sz="2100">
              <a:solidFill>
                <a:srgbClr val="CCCCCC"/>
              </a:solidFill>
            </a:endParaRPr>
          </a:p>
        </p:txBody>
      </p:sp>
      <p:sp>
        <p:nvSpPr>
          <p:cNvPr id="601" name="Google Shape;601;p64"/>
          <p:cNvSpPr txBox="1"/>
          <p:nvPr/>
        </p:nvSpPr>
        <p:spPr>
          <a:xfrm>
            <a:off x="2273450" y="70700"/>
            <a:ext cx="5942400" cy="58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A storm is initiating!  What storm mode do you expect…</a:t>
            </a:r>
            <a:endParaRPr sz="1800">
              <a:solidFill>
                <a:schemeClr val="lt1"/>
              </a:solidFill>
            </a:endParaRPr>
          </a:p>
          <a:p>
            <a:pPr indent="0" lvl="0" marL="0" rtl="0" algn="l">
              <a:spcBef>
                <a:spcPts val="0"/>
              </a:spcBef>
              <a:spcAft>
                <a:spcPts val="0"/>
              </a:spcAft>
              <a:buNone/>
            </a:pPr>
            <a:r>
              <a:rPr lang="en" sz="1800">
                <a:solidFill>
                  <a:schemeClr val="lt1"/>
                </a:solidFill>
              </a:rPr>
              <a:t>i</a:t>
            </a:r>
            <a:r>
              <a:rPr lang="en" sz="1800">
                <a:solidFill>
                  <a:schemeClr val="lt1"/>
                </a:solidFill>
              </a:rPr>
              <a:t>n the next hour?</a:t>
            </a:r>
            <a:endParaRPr sz="1800">
              <a:solidFill>
                <a:schemeClr val="lt1"/>
              </a:solidFill>
            </a:endParaRPr>
          </a:p>
          <a:p>
            <a:pPr indent="0" lvl="0" marL="0" rtl="0" algn="l">
              <a:spcBef>
                <a:spcPts val="0"/>
              </a:spcBef>
              <a:spcAft>
                <a:spcPts val="0"/>
              </a:spcAft>
              <a:buNone/>
            </a:pPr>
            <a:r>
              <a:rPr lang="en" sz="1800">
                <a:solidFill>
                  <a:schemeClr val="lt1"/>
                </a:solidFill>
              </a:rPr>
              <a:t>i</a:t>
            </a:r>
            <a:r>
              <a:rPr lang="en" sz="1800">
                <a:solidFill>
                  <a:schemeClr val="lt1"/>
                </a:solidFill>
              </a:rPr>
              <a:t>n the next 3+ hours?</a:t>
            </a:r>
            <a:endParaRPr sz="1800">
              <a:solidFill>
                <a:schemeClr val="lt1"/>
              </a:solidFill>
            </a:endParaRPr>
          </a:p>
        </p:txBody>
      </p:sp>
      <p:cxnSp>
        <p:nvCxnSpPr>
          <p:cNvPr id="602" name="Google Shape;602;p64"/>
          <p:cNvCxnSpPr/>
          <p:nvPr/>
        </p:nvCxnSpPr>
        <p:spPr>
          <a:xfrm>
            <a:off x="3618925" y="1116475"/>
            <a:ext cx="577500" cy="1216500"/>
          </a:xfrm>
          <a:prstGeom prst="straightConnector1">
            <a:avLst/>
          </a:prstGeom>
          <a:noFill/>
          <a:ln cap="flat" cmpd="sng" w="28575">
            <a:solidFill>
              <a:schemeClr val="lt1"/>
            </a:solidFill>
            <a:prstDash val="solid"/>
            <a:round/>
            <a:headEnd len="med" w="med" type="none"/>
            <a:tailEnd len="med" w="med" type="triangl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pic>
        <p:nvPicPr>
          <p:cNvPr id="607" name="Google Shape;607;p65"/>
          <p:cNvPicPr preferRelativeResize="0"/>
          <p:nvPr/>
        </p:nvPicPr>
        <p:blipFill>
          <a:blip r:embed="rId3">
            <a:alphaModFix/>
          </a:blip>
          <a:stretch>
            <a:fillRect/>
          </a:stretch>
        </p:blipFill>
        <p:spPr>
          <a:xfrm>
            <a:off x="491200" y="0"/>
            <a:ext cx="8022769" cy="5143500"/>
          </a:xfrm>
          <a:prstGeom prst="rect">
            <a:avLst/>
          </a:prstGeom>
          <a:noFill/>
          <a:ln>
            <a:noFill/>
          </a:ln>
        </p:spPr>
      </p:pic>
      <p:sp>
        <p:nvSpPr>
          <p:cNvPr id="608" name="Google Shape;608;p65"/>
          <p:cNvSpPr txBox="1"/>
          <p:nvPr/>
        </p:nvSpPr>
        <p:spPr>
          <a:xfrm>
            <a:off x="519275" y="116300"/>
            <a:ext cx="7663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CCCCCC"/>
                </a:solidFill>
              </a:rPr>
              <a:t>Case 5 </a:t>
            </a:r>
            <a:endParaRPr b="1" sz="2100">
              <a:solidFill>
                <a:srgbClr val="CCCCCC"/>
              </a:solidFill>
            </a:endParaRPr>
          </a:p>
        </p:txBody>
      </p:sp>
      <p:sp>
        <p:nvSpPr>
          <p:cNvPr id="609" name="Google Shape;609;p65"/>
          <p:cNvSpPr txBox="1"/>
          <p:nvPr/>
        </p:nvSpPr>
        <p:spPr>
          <a:xfrm>
            <a:off x="2296550" y="146900"/>
            <a:ext cx="5942400" cy="58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Do a rough surface analysis to identify boundaries</a:t>
            </a:r>
            <a:endParaRPr sz="1800">
              <a:solidFill>
                <a:schemeClr val="lt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pic>
        <p:nvPicPr>
          <p:cNvPr id="614" name="Google Shape;614;p66"/>
          <p:cNvPicPr preferRelativeResize="0"/>
          <p:nvPr/>
        </p:nvPicPr>
        <p:blipFill>
          <a:blip r:embed="rId3">
            <a:alphaModFix/>
          </a:blip>
          <a:stretch>
            <a:fillRect/>
          </a:stretch>
        </p:blipFill>
        <p:spPr>
          <a:xfrm>
            <a:off x="491200" y="0"/>
            <a:ext cx="8022769" cy="5143500"/>
          </a:xfrm>
          <a:prstGeom prst="rect">
            <a:avLst/>
          </a:prstGeom>
          <a:noFill/>
          <a:ln>
            <a:noFill/>
          </a:ln>
        </p:spPr>
      </p:pic>
      <p:sp>
        <p:nvSpPr>
          <p:cNvPr id="615" name="Google Shape;615;p66"/>
          <p:cNvSpPr txBox="1"/>
          <p:nvPr/>
        </p:nvSpPr>
        <p:spPr>
          <a:xfrm>
            <a:off x="519275" y="116300"/>
            <a:ext cx="7663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CCCCCC"/>
                </a:solidFill>
              </a:rPr>
              <a:t>Case 5 </a:t>
            </a:r>
            <a:endParaRPr b="1" sz="2100">
              <a:solidFill>
                <a:srgbClr val="CCCCCC"/>
              </a:solidFill>
            </a:endParaRPr>
          </a:p>
        </p:txBody>
      </p:sp>
      <p:sp>
        <p:nvSpPr>
          <p:cNvPr id="616" name="Google Shape;616;p66"/>
          <p:cNvSpPr txBox="1"/>
          <p:nvPr/>
        </p:nvSpPr>
        <p:spPr>
          <a:xfrm>
            <a:off x="2296550" y="146900"/>
            <a:ext cx="5942400" cy="58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Consider the following…</a:t>
            </a:r>
            <a:endParaRPr sz="1800">
              <a:solidFill>
                <a:schemeClr val="lt1"/>
              </a:solidFill>
            </a:endParaRPr>
          </a:p>
        </p:txBody>
      </p:sp>
      <p:sp>
        <p:nvSpPr>
          <p:cNvPr id="617" name="Google Shape;617;p66"/>
          <p:cNvSpPr/>
          <p:nvPr/>
        </p:nvSpPr>
        <p:spPr>
          <a:xfrm>
            <a:off x="37350" y="2202600"/>
            <a:ext cx="3304500" cy="29409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8" name="Google Shape;618;p66"/>
          <p:cNvPicPr preferRelativeResize="0"/>
          <p:nvPr/>
        </p:nvPicPr>
        <p:blipFill rotWithShape="1">
          <a:blip r:embed="rId4">
            <a:alphaModFix/>
          </a:blip>
          <a:srcRect b="37830" l="26573" r="29137" t="24926"/>
          <a:stretch/>
        </p:blipFill>
        <p:spPr>
          <a:xfrm>
            <a:off x="0" y="2764850"/>
            <a:ext cx="3269380" cy="2378649"/>
          </a:xfrm>
          <a:prstGeom prst="rect">
            <a:avLst/>
          </a:prstGeom>
          <a:noFill/>
          <a:ln>
            <a:noFill/>
          </a:ln>
        </p:spPr>
      </p:pic>
      <p:sp>
        <p:nvSpPr>
          <p:cNvPr id="619" name="Google Shape;619;p66"/>
          <p:cNvSpPr txBox="1"/>
          <p:nvPr/>
        </p:nvSpPr>
        <p:spPr>
          <a:xfrm>
            <a:off x="37475" y="2228525"/>
            <a:ext cx="3304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Bunker’s Right-moving Storm Motion:</a:t>
            </a:r>
            <a:endParaRPr/>
          </a:p>
          <a:p>
            <a:pPr indent="0" lvl="0" marL="0" rtl="0" algn="ctr">
              <a:spcBef>
                <a:spcPts val="0"/>
              </a:spcBef>
              <a:spcAft>
                <a:spcPts val="0"/>
              </a:spcAft>
              <a:buNone/>
            </a:pPr>
            <a:r>
              <a:rPr lang="en"/>
              <a:t>15-20 knots ~135 deg</a:t>
            </a:r>
            <a:endParaRPr/>
          </a:p>
        </p:txBody>
      </p:sp>
      <p:sp>
        <p:nvSpPr>
          <p:cNvPr id="620" name="Google Shape;620;p66"/>
          <p:cNvSpPr/>
          <p:nvPr/>
        </p:nvSpPr>
        <p:spPr>
          <a:xfrm>
            <a:off x="808475" y="3588125"/>
            <a:ext cx="577500" cy="508200"/>
          </a:xfrm>
          <a:prstGeom prst="ellipse">
            <a:avLst/>
          </a:prstGeom>
          <a:noFill/>
          <a:ln cap="flat" cmpd="sng" w="381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40"/>
          <p:cNvSpPr txBox="1"/>
          <p:nvPr>
            <p:ph type="title"/>
          </p:nvPr>
        </p:nvSpPr>
        <p:spPr>
          <a:xfrm>
            <a:off x="233775" y="333769"/>
            <a:ext cx="6390600" cy="429600"/>
          </a:xfrm>
          <a:prstGeom prst="rect">
            <a:avLst/>
          </a:prstGeom>
          <a:noFill/>
          <a:ln>
            <a:noFill/>
          </a:ln>
        </p:spPr>
        <p:txBody>
          <a:bodyPr anchorCtr="0" anchor="ctr"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117857"/>
              <a:buFont typeface="Calibri"/>
              <a:buNone/>
            </a:pPr>
            <a:r>
              <a:rPr lang="en"/>
              <a:t>Vector-boundary orientation</a:t>
            </a:r>
            <a:endParaRPr/>
          </a:p>
        </p:txBody>
      </p:sp>
      <p:pic>
        <p:nvPicPr>
          <p:cNvPr id="200" name="Google Shape;200;p40"/>
          <p:cNvPicPr preferRelativeResize="0"/>
          <p:nvPr/>
        </p:nvPicPr>
        <p:blipFill rotWithShape="1">
          <a:blip r:embed="rId3">
            <a:alphaModFix/>
          </a:blip>
          <a:srcRect b="-5559" l="0" r="0" t="5560"/>
          <a:stretch/>
        </p:blipFill>
        <p:spPr>
          <a:xfrm>
            <a:off x="114300" y="-342900"/>
            <a:ext cx="10720133" cy="6858001"/>
          </a:xfrm>
          <a:prstGeom prst="rect">
            <a:avLst/>
          </a:prstGeom>
          <a:noFill/>
          <a:ln>
            <a:noFill/>
          </a:ln>
        </p:spPr>
      </p:pic>
      <p:sp>
        <p:nvSpPr>
          <p:cNvPr id="201" name="Google Shape;201;p40"/>
          <p:cNvSpPr txBox="1"/>
          <p:nvPr/>
        </p:nvSpPr>
        <p:spPr>
          <a:xfrm>
            <a:off x="3714750" y="1085851"/>
            <a:ext cx="18858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FF00FF"/>
                </a:solidFill>
                <a:latin typeface="Calibri"/>
                <a:ea typeface="Calibri"/>
                <a:cs typeface="Calibri"/>
                <a:sym typeface="Calibri"/>
              </a:rPr>
              <a:t>9-11 km SR wind</a:t>
            </a:r>
            <a:endParaRPr b="0" i="0" sz="1100" u="none" cap="none" strike="noStrike">
              <a:solidFill>
                <a:srgbClr val="000000"/>
              </a:solidFill>
              <a:latin typeface="Arial"/>
              <a:ea typeface="Arial"/>
              <a:cs typeface="Arial"/>
              <a:sym typeface="Arial"/>
            </a:endParaRPr>
          </a:p>
        </p:txBody>
      </p:sp>
      <p:sp>
        <p:nvSpPr>
          <p:cNvPr id="202" name="Google Shape;202;p40"/>
          <p:cNvSpPr txBox="1"/>
          <p:nvPr/>
        </p:nvSpPr>
        <p:spPr>
          <a:xfrm>
            <a:off x="6686550" y="1943101"/>
            <a:ext cx="1885800" cy="623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B0F0"/>
                </a:solidFill>
                <a:latin typeface="Calibri"/>
                <a:ea typeface="Calibri"/>
                <a:cs typeface="Calibri"/>
                <a:sym typeface="Calibri"/>
              </a:rPr>
              <a:t>0-6 km shear vector</a:t>
            </a:r>
            <a:endParaRPr b="0" i="0" sz="1100" u="none" cap="none" strike="noStrike">
              <a:solidFill>
                <a:srgbClr val="000000"/>
              </a:solidFill>
              <a:latin typeface="Arial"/>
              <a:ea typeface="Arial"/>
              <a:cs typeface="Arial"/>
              <a:sym typeface="Arial"/>
            </a:endParaRPr>
          </a:p>
        </p:txBody>
      </p:sp>
      <p:sp>
        <p:nvSpPr>
          <p:cNvPr id="203" name="Google Shape;203;p40"/>
          <p:cNvSpPr txBox="1"/>
          <p:nvPr/>
        </p:nvSpPr>
        <p:spPr>
          <a:xfrm>
            <a:off x="5143500" y="2877012"/>
            <a:ext cx="18858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FFFF00"/>
                </a:solidFill>
                <a:latin typeface="Calibri"/>
                <a:ea typeface="Calibri"/>
                <a:cs typeface="Calibri"/>
                <a:sym typeface="Calibri"/>
              </a:rPr>
              <a:t>Storm motion</a:t>
            </a:r>
            <a:endParaRPr b="0" i="0" sz="1100" u="none" cap="none" strike="noStrike">
              <a:solidFill>
                <a:srgbClr val="000000"/>
              </a:solidFill>
              <a:latin typeface="Arial"/>
              <a:ea typeface="Arial"/>
              <a:cs typeface="Arial"/>
              <a:sym typeface="Arial"/>
            </a:endParaRPr>
          </a:p>
        </p:txBody>
      </p:sp>
      <p:sp>
        <p:nvSpPr>
          <p:cNvPr id="204" name="Google Shape;204;p40"/>
          <p:cNvSpPr txBox="1"/>
          <p:nvPr/>
        </p:nvSpPr>
        <p:spPr>
          <a:xfrm>
            <a:off x="2323719" y="2703887"/>
            <a:ext cx="18858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66FF"/>
                </a:solidFill>
                <a:latin typeface="Calibri"/>
                <a:ea typeface="Calibri"/>
                <a:cs typeface="Calibri"/>
                <a:sym typeface="Calibri"/>
              </a:rPr>
              <a:t>Boundary motion</a:t>
            </a:r>
            <a:endParaRPr b="0" i="0" sz="1100" u="none" cap="none" strike="noStrike">
              <a:solidFill>
                <a:srgbClr val="000000"/>
              </a:solidFill>
              <a:latin typeface="Arial"/>
              <a:ea typeface="Arial"/>
              <a:cs typeface="Arial"/>
              <a:sym typeface="Arial"/>
            </a:endParaRPr>
          </a:p>
        </p:txBody>
      </p:sp>
      <p:sp>
        <p:nvSpPr>
          <p:cNvPr id="205" name="Google Shape;205;p40"/>
          <p:cNvSpPr txBox="1"/>
          <p:nvPr/>
        </p:nvSpPr>
        <p:spPr>
          <a:xfrm>
            <a:off x="382905" y="15944"/>
            <a:ext cx="7944000" cy="484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b="0" i="0" lang="en" sz="2700" u="none" cap="none" strike="noStrike">
                <a:solidFill>
                  <a:schemeClr val="lt1"/>
                </a:solidFill>
                <a:latin typeface="Calibri"/>
                <a:ea typeface="Calibri"/>
                <a:cs typeface="Calibri"/>
                <a:sym typeface="Calibri"/>
              </a:rPr>
              <a:t>Setup Favoring Linear Convection</a:t>
            </a:r>
            <a:endParaRPr b="0" i="0" sz="1100" u="none" cap="none" strike="noStrike">
              <a:solidFill>
                <a:srgbClr val="000000"/>
              </a:solidFill>
              <a:latin typeface="Arial"/>
              <a:ea typeface="Arial"/>
              <a:cs typeface="Arial"/>
              <a:sym typeface="Arial"/>
            </a:endParaRPr>
          </a:p>
        </p:txBody>
      </p:sp>
      <p:sp>
        <p:nvSpPr>
          <p:cNvPr id="206" name="Google Shape;206;p40"/>
          <p:cNvSpPr/>
          <p:nvPr/>
        </p:nvSpPr>
        <p:spPr>
          <a:xfrm>
            <a:off x="1161706" y="449789"/>
            <a:ext cx="5473237" cy="4431056"/>
          </a:xfrm>
          <a:custGeom>
            <a:rect b="b" l="l" r="r" t="t"/>
            <a:pathLst>
              <a:path extrusionOk="0" h="236323" w="291906">
                <a:moveTo>
                  <a:pt x="3563" y="218360"/>
                </a:moveTo>
                <a:cubicBezTo>
                  <a:pt x="26462" y="206911"/>
                  <a:pt x="51432" y="199344"/>
                  <a:pt x="73031" y="185599"/>
                </a:cubicBezTo>
                <a:cubicBezTo>
                  <a:pt x="110142" y="161984"/>
                  <a:pt x="149682" y="140525"/>
                  <a:pt x="180786" y="109421"/>
                </a:cubicBezTo>
                <a:cubicBezTo>
                  <a:pt x="186685" y="103522"/>
                  <a:pt x="194621" y="99926"/>
                  <a:pt x="200521" y="94028"/>
                </a:cubicBezTo>
                <a:cubicBezTo>
                  <a:pt x="213759" y="80794"/>
                  <a:pt x="223957" y="64834"/>
                  <a:pt x="235650" y="50216"/>
                </a:cubicBezTo>
                <a:cubicBezTo>
                  <a:pt x="241698" y="42655"/>
                  <a:pt x="249337" y="36462"/>
                  <a:pt x="255385" y="28901"/>
                </a:cubicBezTo>
                <a:cubicBezTo>
                  <a:pt x="263637" y="18585"/>
                  <a:pt x="270876" y="5053"/>
                  <a:pt x="283409" y="877"/>
                </a:cubicBezTo>
                <a:cubicBezTo>
                  <a:pt x="285659" y="127"/>
                  <a:pt x="289293" y="-762"/>
                  <a:pt x="290514" y="1272"/>
                </a:cubicBezTo>
                <a:cubicBezTo>
                  <a:pt x="295934" y="10304"/>
                  <a:pt x="283276" y="21464"/>
                  <a:pt x="276699" y="29691"/>
                </a:cubicBezTo>
                <a:cubicBezTo>
                  <a:pt x="263270" y="46490"/>
                  <a:pt x="246092" y="60079"/>
                  <a:pt x="232887" y="77055"/>
                </a:cubicBezTo>
                <a:cubicBezTo>
                  <a:pt x="216921" y="97581"/>
                  <a:pt x="196781" y="114667"/>
                  <a:pt x="181180" y="135472"/>
                </a:cubicBezTo>
                <a:cubicBezTo>
                  <a:pt x="173839" y="145262"/>
                  <a:pt x="161367" y="149840"/>
                  <a:pt x="151577" y="157181"/>
                </a:cubicBezTo>
                <a:cubicBezTo>
                  <a:pt x="129972" y="173381"/>
                  <a:pt x="107395" y="188456"/>
                  <a:pt x="83688" y="201388"/>
                </a:cubicBezTo>
                <a:cubicBezTo>
                  <a:pt x="65803" y="211144"/>
                  <a:pt x="47364" y="220212"/>
                  <a:pt x="28035" y="226649"/>
                </a:cubicBezTo>
                <a:cubicBezTo>
                  <a:pt x="19587" y="229463"/>
                  <a:pt x="10739" y="239312"/>
                  <a:pt x="2774" y="235332"/>
                </a:cubicBezTo>
                <a:cubicBezTo>
                  <a:pt x="-3022" y="232436"/>
                  <a:pt x="1321" y="219286"/>
                  <a:pt x="7115" y="216386"/>
                </a:cubicBezTo>
              </a:path>
            </a:pathLst>
          </a:custGeom>
          <a:noFill/>
          <a:ln cap="flat" cmpd="sng" w="38100">
            <a:solidFill>
              <a:srgbClr val="FF0000"/>
            </a:solidFill>
            <a:prstDash val="lgDash"/>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07" name="Google Shape;207;p40"/>
          <p:cNvSpPr txBox="1"/>
          <p:nvPr/>
        </p:nvSpPr>
        <p:spPr>
          <a:xfrm>
            <a:off x="3826163" y="1560985"/>
            <a:ext cx="1184100" cy="477300"/>
          </a:xfrm>
          <a:prstGeom prst="rect">
            <a:avLst/>
          </a:prstGeom>
          <a:noFill/>
          <a:ln>
            <a:noFill/>
          </a:ln>
        </p:spPr>
        <p:txBody>
          <a:bodyPr anchorCtr="0" anchor="t" bIns="68575" lIns="68575" spcFirstLastPara="1" rIns="68575" wrap="square" tIns="68575">
            <a:spAutoFit/>
          </a:bodyPr>
          <a:lstStyle/>
          <a:p>
            <a:pPr indent="0" lvl="0" marL="0" marR="0" rtl="0" algn="r">
              <a:lnSpc>
                <a:spcPct val="100000"/>
              </a:lnSpc>
              <a:spcBef>
                <a:spcPts val="0"/>
              </a:spcBef>
              <a:spcAft>
                <a:spcPts val="0"/>
              </a:spcAft>
              <a:buClr>
                <a:srgbClr val="000000"/>
              </a:buClr>
              <a:buSzPts val="1100"/>
              <a:buFont typeface="Arial"/>
              <a:buNone/>
            </a:pPr>
            <a:r>
              <a:rPr b="1" i="0" lang="en" sz="1100" u="none" cap="none" strike="noStrike">
                <a:solidFill>
                  <a:srgbClr val="FF0000"/>
                </a:solidFill>
                <a:latin typeface="Calibri"/>
                <a:ea typeface="Calibri"/>
                <a:cs typeface="Calibri"/>
                <a:sym typeface="Calibri"/>
              </a:rPr>
              <a:t>Zone of Forced ascent</a:t>
            </a:r>
            <a:endParaRPr b="1" i="0" sz="1100" u="none" cap="none" strike="noStrike">
              <a:solidFill>
                <a:srgbClr val="FF0000"/>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pic>
        <p:nvPicPr>
          <p:cNvPr id="625" name="Google Shape;625;p67"/>
          <p:cNvPicPr preferRelativeResize="0"/>
          <p:nvPr/>
        </p:nvPicPr>
        <p:blipFill>
          <a:blip r:embed="rId3">
            <a:alphaModFix/>
          </a:blip>
          <a:stretch>
            <a:fillRect/>
          </a:stretch>
        </p:blipFill>
        <p:spPr>
          <a:xfrm>
            <a:off x="491200" y="0"/>
            <a:ext cx="8022769" cy="5143500"/>
          </a:xfrm>
          <a:prstGeom prst="rect">
            <a:avLst/>
          </a:prstGeom>
          <a:noFill/>
          <a:ln>
            <a:noFill/>
          </a:ln>
        </p:spPr>
      </p:pic>
      <p:sp>
        <p:nvSpPr>
          <p:cNvPr id="626" name="Google Shape;626;p67"/>
          <p:cNvSpPr txBox="1"/>
          <p:nvPr/>
        </p:nvSpPr>
        <p:spPr>
          <a:xfrm>
            <a:off x="519275" y="116300"/>
            <a:ext cx="7663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CCCCCC"/>
                </a:solidFill>
              </a:rPr>
              <a:t>Case 5 </a:t>
            </a:r>
            <a:endParaRPr b="1" sz="2100">
              <a:solidFill>
                <a:srgbClr val="CCCCCC"/>
              </a:solidFill>
            </a:endParaRPr>
          </a:p>
        </p:txBody>
      </p:sp>
      <p:sp>
        <p:nvSpPr>
          <p:cNvPr id="627" name="Google Shape;627;p67"/>
          <p:cNvSpPr txBox="1"/>
          <p:nvPr/>
        </p:nvSpPr>
        <p:spPr>
          <a:xfrm>
            <a:off x="2296550" y="146900"/>
            <a:ext cx="5942400" cy="58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Consider the following…</a:t>
            </a:r>
            <a:endParaRPr sz="1800">
              <a:solidFill>
                <a:schemeClr val="lt1"/>
              </a:solidFill>
            </a:endParaRPr>
          </a:p>
        </p:txBody>
      </p:sp>
      <p:sp>
        <p:nvSpPr>
          <p:cNvPr id="628" name="Google Shape;628;p67"/>
          <p:cNvSpPr/>
          <p:nvPr/>
        </p:nvSpPr>
        <p:spPr>
          <a:xfrm>
            <a:off x="37350" y="2202600"/>
            <a:ext cx="3304500" cy="29409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67"/>
          <p:cNvSpPr txBox="1"/>
          <p:nvPr/>
        </p:nvSpPr>
        <p:spPr>
          <a:xfrm>
            <a:off x="37475" y="2228525"/>
            <a:ext cx="3304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Effective Bulk Shear:</a:t>
            </a:r>
            <a:endParaRPr/>
          </a:p>
          <a:p>
            <a:pPr indent="0" lvl="0" marL="0" rtl="0" algn="ctr">
              <a:spcBef>
                <a:spcPts val="0"/>
              </a:spcBef>
              <a:spcAft>
                <a:spcPts val="0"/>
              </a:spcAft>
              <a:buNone/>
            </a:pPr>
            <a:r>
              <a:rPr lang="en"/>
              <a:t>40 knots ~120 deg</a:t>
            </a:r>
            <a:endParaRPr/>
          </a:p>
        </p:txBody>
      </p:sp>
      <p:pic>
        <p:nvPicPr>
          <p:cNvPr descr="Loading..." id="630" name="Google Shape;630;p67"/>
          <p:cNvPicPr preferRelativeResize="0"/>
          <p:nvPr/>
        </p:nvPicPr>
        <p:blipFill rotWithShape="1">
          <a:blip r:embed="rId4">
            <a:alphaModFix/>
          </a:blip>
          <a:srcRect b="32208" l="27991" r="36099" t="27097"/>
          <a:stretch/>
        </p:blipFill>
        <p:spPr>
          <a:xfrm>
            <a:off x="118138" y="2723225"/>
            <a:ext cx="3143174" cy="2420275"/>
          </a:xfrm>
          <a:prstGeom prst="rect">
            <a:avLst/>
          </a:prstGeom>
          <a:noFill/>
          <a:ln>
            <a:noFill/>
          </a:ln>
        </p:spPr>
      </p:pic>
      <p:sp>
        <p:nvSpPr>
          <p:cNvPr id="631" name="Google Shape;631;p67"/>
          <p:cNvSpPr/>
          <p:nvPr/>
        </p:nvSpPr>
        <p:spPr>
          <a:xfrm>
            <a:off x="947075" y="3326325"/>
            <a:ext cx="577500" cy="508200"/>
          </a:xfrm>
          <a:prstGeom prst="ellipse">
            <a:avLst/>
          </a:prstGeom>
          <a:noFill/>
          <a:ln cap="flat" cmpd="sng" w="381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pic>
        <p:nvPicPr>
          <p:cNvPr id="636" name="Google Shape;636;p68"/>
          <p:cNvPicPr preferRelativeResize="0"/>
          <p:nvPr/>
        </p:nvPicPr>
        <p:blipFill>
          <a:blip r:embed="rId3">
            <a:alphaModFix/>
          </a:blip>
          <a:stretch>
            <a:fillRect/>
          </a:stretch>
        </p:blipFill>
        <p:spPr>
          <a:xfrm>
            <a:off x="491200" y="0"/>
            <a:ext cx="8022769" cy="5143500"/>
          </a:xfrm>
          <a:prstGeom prst="rect">
            <a:avLst/>
          </a:prstGeom>
          <a:noFill/>
          <a:ln>
            <a:noFill/>
          </a:ln>
        </p:spPr>
      </p:pic>
      <p:sp>
        <p:nvSpPr>
          <p:cNvPr id="637" name="Google Shape;637;p68"/>
          <p:cNvSpPr txBox="1"/>
          <p:nvPr/>
        </p:nvSpPr>
        <p:spPr>
          <a:xfrm>
            <a:off x="519275" y="116300"/>
            <a:ext cx="7663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CCCCCC"/>
                </a:solidFill>
              </a:rPr>
              <a:t>Case 5 </a:t>
            </a:r>
            <a:endParaRPr b="1" sz="2100">
              <a:solidFill>
                <a:srgbClr val="CCCCCC"/>
              </a:solidFill>
            </a:endParaRPr>
          </a:p>
        </p:txBody>
      </p:sp>
      <p:sp>
        <p:nvSpPr>
          <p:cNvPr id="638" name="Google Shape;638;p68"/>
          <p:cNvSpPr txBox="1"/>
          <p:nvPr/>
        </p:nvSpPr>
        <p:spPr>
          <a:xfrm>
            <a:off x="2296550" y="146900"/>
            <a:ext cx="5942400" cy="58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Consider the following…</a:t>
            </a:r>
            <a:endParaRPr sz="1800">
              <a:solidFill>
                <a:schemeClr val="lt1"/>
              </a:solidFill>
            </a:endParaRPr>
          </a:p>
        </p:txBody>
      </p:sp>
      <p:pic>
        <p:nvPicPr>
          <p:cNvPr id="639" name="Google Shape;639;p68"/>
          <p:cNvPicPr preferRelativeResize="0"/>
          <p:nvPr/>
        </p:nvPicPr>
        <p:blipFill rotWithShape="1">
          <a:blip r:embed="rId4">
            <a:alphaModFix/>
          </a:blip>
          <a:srcRect b="26884" l="0" r="48429" t="0"/>
          <a:stretch/>
        </p:blipFill>
        <p:spPr>
          <a:xfrm>
            <a:off x="0" y="1877125"/>
            <a:ext cx="3472627" cy="3266375"/>
          </a:xfrm>
          <a:prstGeom prst="rect">
            <a:avLst/>
          </a:prstGeom>
          <a:noFill/>
          <a:ln>
            <a:noFill/>
          </a:ln>
        </p:spPr>
      </p:pic>
      <p:pic>
        <p:nvPicPr>
          <p:cNvPr id="640" name="Google Shape;640;p68"/>
          <p:cNvPicPr preferRelativeResize="0"/>
          <p:nvPr/>
        </p:nvPicPr>
        <p:blipFill rotWithShape="1">
          <a:blip r:embed="rId4">
            <a:alphaModFix/>
          </a:blip>
          <a:srcRect b="50116" l="64006" r="2489" t="6817"/>
          <a:stretch/>
        </p:blipFill>
        <p:spPr>
          <a:xfrm>
            <a:off x="0" y="1"/>
            <a:ext cx="2296550" cy="1958495"/>
          </a:xfrm>
          <a:prstGeom prst="rect">
            <a:avLst/>
          </a:prstGeom>
          <a:noFill/>
          <a:ln>
            <a:noFill/>
          </a:ln>
        </p:spPr>
      </p:pic>
      <p:sp>
        <p:nvSpPr>
          <p:cNvPr id="641" name="Google Shape;641;p68"/>
          <p:cNvSpPr/>
          <p:nvPr/>
        </p:nvSpPr>
        <p:spPr>
          <a:xfrm>
            <a:off x="4479600" y="2197700"/>
            <a:ext cx="248100" cy="264600"/>
          </a:xfrm>
          <a:prstGeom prst="star5">
            <a:avLst>
              <a:gd fmla="val 19098" name="adj"/>
              <a:gd fmla="val 105146" name="hf"/>
              <a:gd fmla="val 110557" name="vf"/>
            </a:avLst>
          </a:prstGeom>
          <a:solidFill>
            <a:srgbClr val="FF99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2" name="Google Shape;642;p68"/>
          <p:cNvSpPr txBox="1"/>
          <p:nvPr/>
        </p:nvSpPr>
        <p:spPr>
          <a:xfrm>
            <a:off x="1692350" y="2031200"/>
            <a:ext cx="2194500" cy="4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lt1"/>
                </a:solidFill>
              </a:rPr>
              <a:t>Modified 12z sounding</a:t>
            </a:r>
            <a:endParaRPr sz="1100">
              <a:solidFill>
                <a:schemeClr val="lt1"/>
              </a:solidFill>
            </a:endParaRPr>
          </a:p>
        </p:txBody>
      </p:sp>
      <p:sp>
        <p:nvSpPr>
          <p:cNvPr id="643" name="Google Shape;643;p68"/>
          <p:cNvSpPr txBox="1"/>
          <p:nvPr/>
        </p:nvSpPr>
        <p:spPr>
          <a:xfrm>
            <a:off x="1624650" y="2328300"/>
            <a:ext cx="2194500" cy="4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lt1"/>
                </a:solidFill>
              </a:rPr>
              <a:t>S.R. Anvil-Level winds:</a:t>
            </a:r>
            <a:endParaRPr sz="1100">
              <a:solidFill>
                <a:schemeClr val="lt1"/>
              </a:solidFill>
            </a:endParaRPr>
          </a:p>
          <a:p>
            <a:pPr indent="0" lvl="0" marL="0" rtl="0" algn="l">
              <a:spcBef>
                <a:spcPts val="0"/>
              </a:spcBef>
              <a:spcAft>
                <a:spcPts val="0"/>
              </a:spcAft>
              <a:buNone/>
            </a:pPr>
            <a:r>
              <a:rPr lang="en" sz="1100">
                <a:solidFill>
                  <a:schemeClr val="lt1"/>
                </a:solidFill>
              </a:rPr>
              <a:t>25 knots @ 135 deg</a:t>
            </a:r>
            <a:endParaRPr sz="1100">
              <a:solidFill>
                <a:schemeClr val="lt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pic>
        <p:nvPicPr>
          <p:cNvPr id="648" name="Google Shape;648;p69"/>
          <p:cNvPicPr preferRelativeResize="0"/>
          <p:nvPr/>
        </p:nvPicPr>
        <p:blipFill>
          <a:blip r:embed="rId3">
            <a:alphaModFix/>
          </a:blip>
          <a:stretch>
            <a:fillRect/>
          </a:stretch>
        </p:blipFill>
        <p:spPr>
          <a:xfrm>
            <a:off x="491200" y="0"/>
            <a:ext cx="8022769" cy="5143500"/>
          </a:xfrm>
          <a:prstGeom prst="rect">
            <a:avLst/>
          </a:prstGeom>
          <a:noFill/>
          <a:ln>
            <a:noFill/>
          </a:ln>
        </p:spPr>
      </p:pic>
      <p:sp>
        <p:nvSpPr>
          <p:cNvPr id="649" name="Google Shape;649;p69"/>
          <p:cNvSpPr txBox="1"/>
          <p:nvPr/>
        </p:nvSpPr>
        <p:spPr>
          <a:xfrm>
            <a:off x="519275" y="116300"/>
            <a:ext cx="7663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CCCCCC"/>
                </a:solidFill>
              </a:rPr>
              <a:t>Case 5 </a:t>
            </a:r>
            <a:endParaRPr b="1" sz="2100">
              <a:solidFill>
                <a:srgbClr val="CCCCCC"/>
              </a:solidFill>
            </a:endParaRPr>
          </a:p>
        </p:txBody>
      </p:sp>
      <p:sp>
        <p:nvSpPr>
          <p:cNvPr id="650" name="Google Shape;650;p69"/>
          <p:cNvSpPr txBox="1"/>
          <p:nvPr/>
        </p:nvSpPr>
        <p:spPr>
          <a:xfrm>
            <a:off x="2296550" y="146900"/>
            <a:ext cx="5942400" cy="58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Storm mode assessment for the next hour?</a:t>
            </a:r>
            <a:endParaRPr sz="1800">
              <a:solidFill>
                <a:schemeClr val="lt1"/>
              </a:solidFill>
            </a:endParaRPr>
          </a:p>
        </p:txBody>
      </p:sp>
      <p:sp>
        <p:nvSpPr>
          <p:cNvPr id="651" name="Google Shape;651;p69"/>
          <p:cNvSpPr/>
          <p:nvPr/>
        </p:nvSpPr>
        <p:spPr>
          <a:xfrm>
            <a:off x="4124901" y="2349274"/>
            <a:ext cx="1595903" cy="1100138"/>
          </a:xfrm>
          <a:custGeom>
            <a:rect b="b" l="l" r="r" t="t"/>
            <a:pathLst>
              <a:path extrusionOk="0" h="126489" w="162309">
                <a:moveTo>
                  <a:pt x="0" y="28209"/>
                </a:moveTo>
                <a:lnTo>
                  <a:pt x="1791" y="10746"/>
                </a:lnTo>
                <a:lnTo>
                  <a:pt x="17015" y="448"/>
                </a:lnTo>
                <a:lnTo>
                  <a:pt x="36715" y="0"/>
                </a:lnTo>
                <a:lnTo>
                  <a:pt x="66715" y="6717"/>
                </a:lnTo>
                <a:lnTo>
                  <a:pt x="100296" y="19030"/>
                </a:lnTo>
                <a:lnTo>
                  <a:pt x="132981" y="34253"/>
                </a:lnTo>
                <a:lnTo>
                  <a:pt x="154473" y="52163"/>
                </a:lnTo>
                <a:lnTo>
                  <a:pt x="161413" y="68506"/>
                </a:lnTo>
                <a:lnTo>
                  <a:pt x="162309" y="91117"/>
                </a:lnTo>
                <a:lnTo>
                  <a:pt x="148652" y="109923"/>
                </a:lnTo>
                <a:lnTo>
                  <a:pt x="110594" y="123579"/>
                </a:lnTo>
                <a:lnTo>
                  <a:pt x="83953" y="126489"/>
                </a:lnTo>
                <a:lnTo>
                  <a:pt x="60446" y="125370"/>
                </a:lnTo>
                <a:lnTo>
                  <a:pt x="19925" y="117086"/>
                </a:lnTo>
                <a:lnTo>
                  <a:pt x="5821" y="105221"/>
                </a:lnTo>
                <a:lnTo>
                  <a:pt x="2015" y="79923"/>
                </a:lnTo>
                <a:lnTo>
                  <a:pt x="896" y="65596"/>
                </a:lnTo>
                <a:lnTo>
                  <a:pt x="896" y="48357"/>
                </a:lnTo>
                <a:close/>
              </a:path>
            </a:pathLst>
          </a:custGeom>
          <a:solidFill>
            <a:srgbClr val="F4CCCC">
              <a:alpha val="20560"/>
            </a:srgbClr>
          </a:solidFill>
          <a:ln cap="flat" cmpd="sng" w="28575">
            <a:solidFill>
              <a:srgbClr val="980000"/>
            </a:solidFill>
            <a:prstDash val="lgDash"/>
            <a:round/>
            <a:headEnd len="med" w="med" type="none"/>
            <a:tailEnd len="med" w="med" type="none"/>
          </a:ln>
        </p:spPr>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05473"/>
        </a:solidFill>
      </p:bgPr>
    </p:bg>
    <p:spTree>
      <p:nvGrpSpPr>
        <p:cNvPr id="655" name="Shape 655"/>
        <p:cNvGrpSpPr/>
        <p:nvPr/>
      </p:nvGrpSpPr>
      <p:grpSpPr>
        <a:xfrm>
          <a:off x="0" y="0"/>
          <a:ext cx="0" cy="0"/>
          <a:chOff x="0" y="0"/>
          <a:chExt cx="0" cy="0"/>
        </a:xfrm>
      </p:grpSpPr>
      <p:pic>
        <p:nvPicPr>
          <p:cNvPr id="656" name="Google Shape;656;p70"/>
          <p:cNvPicPr preferRelativeResize="0"/>
          <p:nvPr/>
        </p:nvPicPr>
        <p:blipFill>
          <a:blip r:embed="rId3">
            <a:alphaModFix/>
          </a:blip>
          <a:stretch>
            <a:fillRect/>
          </a:stretch>
        </p:blipFill>
        <p:spPr>
          <a:xfrm>
            <a:off x="491200" y="0"/>
            <a:ext cx="8022769" cy="5143500"/>
          </a:xfrm>
          <a:prstGeom prst="rect">
            <a:avLst/>
          </a:prstGeom>
          <a:noFill/>
          <a:ln>
            <a:noFill/>
          </a:ln>
        </p:spPr>
      </p:pic>
      <p:sp>
        <p:nvSpPr>
          <p:cNvPr id="657" name="Google Shape;657;p70"/>
          <p:cNvSpPr txBox="1"/>
          <p:nvPr/>
        </p:nvSpPr>
        <p:spPr>
          <a:xfrm>
            <a:off x="519275" y="116300"/>
            <a:ext cx="7663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CCCCCC"/>
                </a:solidFill>
              </a:rPr>
              <a:t>Case 5 </a:t>
            </a:r>
            <a:endParaRPr b="1" sz="2100">
              <a:solidFill>
                <a:srgbClr val="CCCCCC"/>
              </a:solidFill>
            </a:endParaRPr>
          </a:p>
        </p:txBody>
      </p:sp>
      <p:sp>
        <p:nvSpPr>
          <p:cNvPr id="658" name="Google Shape;658;p70"/>
          <p:cNvSpPr txBox="1"/>
          <p:nvPr/>
        </p:nvSpPr>
        <p:spPr>
          <a:xfrm>
            <a:off x="2296550" y="146900"/>
            <a:ext cx="5942400" cy="58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Storm mode assessment for the next 3-6 hours?</a:t>
            </a:r>
            <a:endParaRPr sz="1800">
              <a:solidFill>
                <a:schemeClr val="lt1"/>
              </a:solidFill>
            </a:endParaRPr>
          </a:p>
        </p:txBody>
      </p:sp>
      <p:sp>
        <p:nvSpPr>
          <p:cNvPr id="659" name="Google Shape;659;p70"/>
          <p:cNvSpPr/>
          <p:nvPr/>
        </p:nvSpPr>
        <p:spPr>
          <a:xfrm>
            <a:off x="4124901" y="2349274"/>
            <a:ext cx="1595903" cy="1100138"/>
          </a:xfrm>
          <a:custGeom>
            <a:rect b="b" l="l" r="r" t="t"/>
            <a:pathLst>
              <a:path extrusionOk="0" h="126489" w="162309">
                <a:moveTo>
                  <a:pt x="0" y="28209"/>
                </a:moveTo>
                <a:lnTo>
                  <a:pt x="1791" y="10746"/>
                </a:lnTo>
                <a:lnTo>
                  <a:pt x="17015" y="448"/>
                </a:lnTo>
                <a:lnTo>
                  <a:pt x="36715" y="0"/>
                </a:lnTo>
                <a:lnTo>
                  <a:pt x="66715" y="6717"/>
                </a:lnTo>
                <a:lnTo>
                  <a:pt x="100296" y="19030"/>
                </a:lnTo>
                <a:lnTo>
                  <a:pt x="132981" y="34253"/>
                </a:lnTo>
                <a:lnTo>
                  <a:pt x="154473" y="52163"/>
                </a:lnTo>
                <a:lnTo>
                  <a:pt x="161413" y="68506"/>
                </a:lnTo>
                <a:lnTo>
                  <a:pt x="162309" y="91117"/>
                </a:lnTo>
                <a:lnTo>
                  <a:pt x="148652" y="109923"/>
                </a:lnTo>
                <a:lnTo>
                  <a:pt x="110594" y="123579"/>
                </a:lnTo>
                <a:lnTo>
                  <a:pt x="83953" y="126489"/>
                </a:lnTo>
                <a:lnTo>
                  <a:pt x="60446" y="125370"/>
                </a:lnTo>
                <a:lnTo>
                  <a:pt x="19925" y="117086"/>
                </a:lnTo>
                <a:lnTo>
                  <a:pt x="5821" y="105221"/>
                </a:lnTo>
                <a:lnTo>
                  <a:pt x="2015" y="79923"/>
                </a:lnTo>
                <a:lnTo>
                  <a:pt x="896" y="65596"/>
                </a:lnTo>
                <a:lnTo>
                  <a:pt x="896" y="48357"/>
                </a:lnTo>
                <a:close/>
              </a:path>
            </a:pathLst>
          </a:custGeom>
          <a:solidFill>
            <a:srgbClr val="F4CCCC">
              <a:alpha val="20560"/>
            </a:srgbClr>
          </a:solidFill>
          <a:ln cap="flat" cmpd="sng" w="28575">
            <a:solidFill>
              <a:srgbClr val="980000"/>
            </a:solidFill>
            <a:prstDash val="lgDash"/>
            <a:round/>
            <a:headEnd len="med" w="med" type="none"/>
            <a:tailEnd len="med" w="med" type="none"/>
          </a:ln>
        </p:spPr>
      </p:sp>
      <p:sp>
        <p:nvSpPr>
          <p:cNvPr id="660" name="Google Shape;660;p70"/>
          <p:cNvSpPr/>
          <p:nvPr/>
        </p:nvSpPr>
        <p:spPr>
          <a:xfrm>
            <a:off x="4096325" y="2933650"/>
            <a:ext cx="2787350" cy="1809450"/>
          </a:xfrm>
          <a:custGeom>
            <a:rect b="b" l="l" r="r" t="t"/>
            <a:pathLst>
              <a:path extrusionOk="0" h="72378" w="111494">
                <a:moveTo>
                  <a:pt x="4312" y="19095"/>
                </a:moveTo>
                <a:lnTo>
                  <a:pt x="21867" y="21559"/>
                </a:lnTo>
                <a:lnTo>
                  <a:pt x="35111" y="22175"/>
                </a:lnTo>
                <a:lnTo>
                  <a:pt x="48971" y="20327"/>
                </a:lnTo>
                <a:lnTo>
                  <a:pt x="57903" y="17247"/>
                </a:lnTo>
                <a:lnTo>
                  <a:pt x="65911" y="11703"/>
                </a:lnTo>
                <a:lnTo>
                  <a:pt x="67758" y="3080"/>
                </a:lnTo>
                <a:lnTo>
                  <a:pt x="69914" y="0"/>
                </a:lnTo>
                <a:lnTo>
                  <a:pt x="76998" y="308"/>
                </a:lnTo>
                <a:lnTo>
                  <a:pt x="101638" y="9856"/>
                </a:lnTo>
                <a:lnTo>
                  <a:pt x="108414" y="24639"/>
                </a:lnTo>
                <a:lnTo>
                  <a:pt x="111494" y="37575"/>
                </a:lnTo>
                <a:lnTo>
                  <a:pt x="109646" y="54207"/>
                </a:lnTo>
                <a:lnTo>
                  <a:pt x="101330" y="65602"/>
                </a:lnTo>
                <a:lnTo>
                  <a:pt x="78846" y="72378"/>
                </a:lnTo>
                <a:lnTo>
                  <a:pt x="51743" y="72378"/>
                </a:lnTo>
                <a:lnTo>
                  <a:pt x="31723" y="65910"/>
                </a:lnTo>
                <a:lnTo>
                  <a:pt x="13244" y="53591"/>
                </a:lnTo>
                <a:lnTo>
                  <a:pt x="1232" y="38499"/>
                </a:lnTo>
                <a:lnTo>
                  <a:pt x="0" y="28951"/>
                </a:lnTo>
                <a:lnTo>
                  <a:pt x="616" y="23407"/>
                </a:lnTo>
                <a:close/>
              </a:path>
            </a:pathLst>
          </a:custGeom>
          <a:solidFill>
            <a:srgbClr val="C9DAF8">
              <a:alpha val="43640"/>
            </a:srgbClr>
          </a:solidFill>
          <a:ln cap="flat" cmpd="sng" w="28575">
            <a:solidFill>
              <a:srgbClr val="0066FF"/>
            </a:solidFill>
            <a:prstDash val="dash"/>
            <a:round/>
            <a:headEnd len="med" w="med" type="none"/>
            <a:tailEnd len="med" w="med" type="none"/>
          </a:ln>
        </p:spPr>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05473"/>
        </a:solidFill>
      </p:bgPr>
    </p:bg>
    <p:spTree>
      <p:nvGrpSpPr>
        <p:cNvPr id="664" name="Shape 664"/>
        <p:cNvGrpSpPr/>
        <p:nvPr/>
      </p:nvGrpSpPr>
      <p:grpSpPr>
        <a:xfrm>
          <a:off x="0" y="0"/>
          <a:ext cx="0" cy="0"/>
          <a:chOff x="0" y="0"/>
          <a:chExt cx="0" cy="0"/>
        </a:xfrm>
      </p:grpSpPr>
      <p:sp>
        <p:nvSpPr>
          <p:cNvPr id="665" name="Google Shape;665;p71"/>
          <p:cNvSpPr/>
          <p:nvPr/>
        </p:nvSpPr>
        <p:spPr>
          <a:xfrm>
            <a:off x="92350" y="1274675"/>
            <a:ext cx="8921400" cy="3772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71"/>
          <p:cNvSpPr txBox="1"/>
          <p:nvPr/>
        </p:nvSpPr>
        <p:spPr>
          <a:xfrm>
            <a:off x="311700" y="-17425"/>
            <a:ext cx="8520600" cy="1163400"/>
          </a:xfrm>
          <a:prstGeom prst="rect">
            <a:avLst/>
          </a:prstGeom>
          <a:noFill/>
          <a:ln>
            <a:noFill/>
          </a:ln>
          <a:effectLst>
            <a:outerShdw blurRad="57150" rotWithShape="0" algn="bl" dir="5400000" dist="19050">
              <a:srgbClr val="000000"/>
            </a:outerShdw>
          </a:effectLst>
        </p:spPr>
        <p:txBody>
          <a:bodyPr anchorCtr="0" anchor="b" bIns="91425" lIns="91425" spcFirstLastPara="1" rIns="91425" wrap="square" tIns="91425">
            <a:normAutofit lnSpcReduction="20000"/>
          </a:bodyPr>
          <a:lstStyle/>
          <a:p>
            <a:pPr indent="0" lvl="0" marL="0" rtl="0" algn="ctr">
              <a:spcBef>
                <a:spcPts val="0"/>
              </a:spcBef>
              <a:spcAft>
                <a:spcPts val="0"/>
              </a:spcAft>
              <a:buNone/>
            </a:pPr>
            <a:r>
              <a:rPr lang="en" sz="3600">
                <a:solidFill>
                  <a:srgbClr val="CCCCCC"/>
                </a:solidFill>
              </a:rPr>
              <a:t>Consider how storm mode relates to convective hazards</a:t>
            </a:r>
            <a:endParaRPr sz="3600">
              <a:solidFill>
                <a:srgbClr val="CCCCCC"/>
              </a:solidFill>
            </a:endParaRPr>
          </a:p>
        </p:txBody>
      </p:sp>
      <p:pic>
        <p:nvPicPr>
          <p:cNvPr id="667" name="Google Shape;667;p71"/>
          <p:cNvPicPr preferRelativeResize="0"/>
          <p:nvPr/>
        </p:nvPicPr>
        <p:blipFill>
          <a:blip r:embed="rId3">
            <a:alphaModFix/>
          </a:blip>
          <a:stretch>
            <a:fillRect/>
          </a:stretch>
        </p:blipFill>
        <p:spPr>
          <a:xfrm>
            <a:off x="92350" y="1274675"/>
            <a:ext cx="4634175" cy="3248700"/>
          </a:xfrm>
          <a:prstGeom prst="rect">
            <a:avLst/>
          </a:prstGeom>
          <a:noFill/>
          <a:ln>
            <a:noFill/>
          </a:ln>
        </p:spPr>
      </p:pic>
      <p:sp>
        <p:nvSpPr>
          <p:cNvPr id="668" name="Google Shape;668;p71"/>
          <p:cNvSpPr/>
          <p:nvPr/>
        </p:nvSpPr>
        <p:spPr>
          <a:xfrm>
            <a:off x="1955350" y="2382675"/>
            <a:ext cx="724200" cy="648300"/>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9" name="Google Shape;669;p71"/>
          <p:cNvPicPr preferRelativeResize="0"/>
          <p:nvPr/>
        </p:nvPicPr>
        <p:blipFill rotWithShape="1">
          <a:blip r:embed="rId4">
            <a:alphaModFix/>
          </a:blip>
          <a:srcRect b="34772" l="29632" r="34606" t="31983"/>
          <a:stretch/>
        </p:blipFill>
        <p:spPr>
          <a:xfrm>
            <a:off x="4755500" y="1382475"/>
            <a:ext cx="2246325" cy="1566000"/>
          </a:xfrm>
          <a:prstGeom prst="rect">
            <a:avLst/>
          </a:prstGeom>
          <a:noFill/>
          <a:ln>
            <a:noFill/>
          </a:ln>
        </p:spPr>
      </p:pic>
      <p:pic>
        <p:nvPicPr>
          <p:cNvPr id="670" name="Google Shape;670;p71"/>
          <p:cNvPicPr preferRelativeResize="0"/>
          <p:nvPr/>
        </p:nvPicPr>
        <p:blipFill rotWithShape="1">
          <a:blip r:embed="rId5">
            <a:alphaModFix/>
          </a:blip>
          <a:srcRect b="34859" l="32965" r="35602" t="31067"/>
          <a:stretch/>
        </p:blipFill>
        <p:spPr>
          <a:xfrm>
            <a:off x="4813450" y="3030975"/>
            <a:ext cx="2188375" cy="1779225"/>
          </a:xfrm>
          <a:prstGeom prst="rect">
            <a:avLst/>
          </a:prstGeom>
          <a:noFill/>
          <a:ln>
            <a:noFill/>
          </a:ln>
        </p:spPr>
      </p:pic>
      <p:sp>
        <p:nvSpPr>
          <p:cNvPr id="671" name="Google Shape;671;p71"/>
          <p:cNvSpPr txBox="1"/>
          <p:nvPr/>
        </p:nvSpPr>
        <p:spPr>
          <a:xfrm>
            <a:off x="7137750" y="1670875"/>
            <a:ext cx="1840200" cy="93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00 UTC</a:t>
            </a:r>
            <a:endParaRPr sz="1800">
              <a:solidFill>
                <a:schemeClr val="dk1"/>
              </a:solidFill>
            </a:endParaRPr>
          </a:p>
          <a:p>
            <a:pPr indent="0" lvl="0" marL="0" rtl="0" algn="l">
              <a:spcBef>
                <a:spcPts val="0"/>
              </a:spcBef>
              <a:spcAft>
                <a:spcPts val="0"/>
              </a:spcAft>
              <a:buNone/>
            </a:pPr>
            <a:r>
              <a:rPr lang="en" sz="1800">
                <a:solidFill>
                  <a:schemeClr val="dk1"/>
                </a:solidFill>
              </a:rPr>
              <a:t>Initially discrete</a:t>
            </a:r>
            <a:endParaRPr sz="1800">
              <a:solidFill>
                <a:schemeClr val="dk1"/>
              </a:solidFill>
            </a:endParaRPr>
          </a:p>
        </p:txBody>
      </p:sp>
      <p:sp>
        <p:nvSpPr>
          <p:cNvPr id="672" name="Google Shape;672;p71"/>
          <p:cNvSpPr txBox="1"/>
          <p:nvPr/>
        </p:nvSpPr>
        <p:spPr>
          <a:xfrm>
            <a:off x="7036050" y="3454688"/>
            <a:ext cx="1840200" cy="93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05 UTC</a:t>
            </a:r>
            <a:endParaRPr sz="1800">
              <a:solidFill>
                <a:schemeClr val="dk1"/>
              </a:solidFill>
            </a:endParaRPr>
          </a:p>
          <a:p>
            <a:pPr indent="0" lvl="0" marL="0" rtl="0" algn="l">
              <a:spcBef>
                <a:spcPts val="0"/>
              </a:spcBef>
              <a:spcAft>
                <a:spcPts val="0"/>
              </a:spcAft>
              <a:buNone/>
            </a:pPr>
            <a:r>
              <a:rPr lang="en" sz="1800">
                <a:solidFill>
                  <a:schemeClr val="dk1"/>
                </a:solidFill>
              </a:rPr>
              <a:t>Linear/MCS </a:t>
            </a:r>
            <a:endParaRPr sz="1800">
              <a:solidFill>
                <a:schemeClr val="dk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pic>
        <p:nvPicPr>
          <p:cNvPr id="677" name="Google Shape;677;p72"/>
          <p:cNvPicPr preferRelativeResize="0"/>
          <p:nvPr/>
        </p:nvPicPr>
        <p:blipFill rotWithShape="1">
          <a:blip r:embed="rId3">
            <a:alphaModFix/>
          </a:blip>
          <a:srcRect b="-462" l="14741" r="0" t="0"/>
          <a:stretch/>
        </p:blipFill>
        <p:spPr>
          <a:xfrm>
            <a:off x="0" y="0"/>
            <a:ext cx="9144003" cy="5143499"/>
          </a:xfrm>
          <a:prstGeom prst="rect">
            <a:avLst/>
          </a:prstGeom>
          <a:noFill/>
          <a:ln>
            <a:noFill/>
          </a:ln>
        </p:spPr>
      </p:pic>
      <p:sp>
        <p:nvSpPr>
          <p:cNvPr id="678" name="Google Shape;678;p72"/>
          <p:cNvSpPr/>
          <p:nvPr/>
        </p:nvSpPr>
        <p:spPr>
          <a:xfrm>
            <a:off x="0" y="32825"/>
            <a:ext cx="9144000" cy="5143500"/>
          </a:xfrm>
          <a:prstGeom prst="rect">
            <a:avLst/>
          </a:prstGeom>
          <a:solidFill>
            <a:srgbClr val="434343">
              <a:alpha val="90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72"/>
          <p:cNvSpPr txBox="1"/>
          <p:nvPr>
            <p:ph type="ctrTitle"/>
          </p:nvPr>
        </p:nvSpPr>
        <p:spPr>
          <a:xfrm>
            <a:off x="381008" y="1164625"/>
            <a:ext cx="8520600" cy="2052600"/>
          </a:xfrm>
          <a:prstGeom prst="rect">
            <a:avLst/>
          </a:prstGeom>
          <a:effectLst>
            <a:outerShdw blurRad="57150" rotWithShape="0" algn="bl" dir="5400000" dist="19050">
              <a:srgbClr val="000000"/>
            </a:outerShdw>
          </a:effectLst>
        </p:spPr>
        <p:txBody>
          <a:bodyPr anchorCtr="0" anchor="b" bIns="91425" lIns="91425" spcFirstLastPara="1" rIns="91425" wrap="square" tIns="91425">
            <a:normAutofit fontScale="90000"/>
          </a:bodyPr>
          <a:lstStyle/>
          <a:p>
            <a:pPr indent="0" lvl="0" marL="0" rtl="0" algn="ctr">
              <a:spcBef>
                <a:spcPts val="0"/>
              </a:spcBef>
              <a:spcAft>
                <a:spcPts val="0"/>
              </a:spcAft>
              <a:buClr>
                <a:schemeClr val="dk1"/>
              </a:buClr>
              <a:buSzPts val="990"/>
              <a:buFont typeface="Arial"/>
              <a:buNone/>
            </a:pPr>
            <a:r>
              <a:t/>
            </a:r>
            <a:endParaRPr>
              <a:solidFill>
                <a:srgbClr val="FFFFFF"/>
              </a:solidFill>
            </a:endParaRPr>
          </a:p>
          <a:p>
            <a:pPr indent="0" lvl="0" marL="0" rtl="0" algn="ctr">
              <a:spcBef>
                <a:spcPts val="0"/>
              </a:spcBef>
              <a:spcAft>
                <a:spcPts val="0"/>
              </a:spcAft>
              <a:buClr>
                <a:schemeClr val="dk1"/>
              </a:buClr>
              <a:buSzPts val="990"/>
              <a:buFont typeface="Arial"/>
              <a:buNone/>
            </a:pPr>
            <a:r>
              <a:t/>
            </a:r>
            <a:endParaRPr>
              <a:solidFill>
                <a:srgbClr val="FFFFFF"/>
              </a:solidFill>
            </a:endParaRPr>
          </a:p>
          <a:p>
            <a:pPr indent="0" lvl="0" marL="0" rtl="0" algn="ctr">
              <a:spcBef>
                <a:spcPts val="0"/>
              </a:spcBef>
              <a:spcAft>
                <a:spcPts val="0"/>
              </a:spcAft>
              <a:buClr>
                <a:schemeClr val="dk1"/>
              </a:buClr>
              <a:buSzPts val="990"/>
              <a:buFont typeface="Arial"/>
              <a:buNone/>
            </a:pPr>
            <a:r>
              <a:rPr lang="en">
                <a:solidFill>
                  <a:srgbClr val="FFFFFF"/>
                </a:solidFill>
              </a:rPr>
              <a:t>We’re done!</a:t>
            </a:r>
            <a:endParaRPr>
              <a:solidFill>
                <a:srgbClr val="FFFFFF"/>
              </a:solidFill>
            </a:endParaRPr>
          </a:p>
          <a:p>
            <a:pPr indent="0" lvl="0" marL="0" rtl="0" algn="ctr">
              <a:spcBef>
                <a:spcPts val="0"/>
              </a:spcBef>
              <a:spcAft>
                <a:spcPts val="0"/>
              </a:spcAft>
              <a:buClr>
                <a:schemeClr val="dk1"/>
              </a:buClr>
              <a:buSzPts val="990"/>
              <a:buFont typeface="Arial"/>
              <a:buNone/>
            </a:pPr>
            <a:r>
              <a:t/>
            </a:r>
            <a:endParaRPr>
              <a:solidFill>
                <a:srgbClr val="FFFFFF"/>
              </a:solidFill>
            </a:endParaRPr>
          </a:p>
          <a:p>
            <a:pPr indent="0" lvl="0" marL="0" rtl="0" algn="ctr">
              <a:spcBef>
                <a:spcPts val="0"/>
              </a:spcBef>
              <a:spcAft>
                <a:spcPts val="0"/>
              </a:spcAft>
              <a:buClr>
                <a:schemeClr val="dk1"/>
              </a:buClr>
              <a:buSzPts val="990"/>
              <a:buFont typeface="Arial"/>
              <a:buNone/>
            </a:pPr>
            <a:r>
              <a:rPr lang="en">
                <a:solidFill>
                  <a:srgbClr val="FFFFFF"/>
                </a:solidFill>
              </a:rPr>
              <a:t>Questions?</a:t>
            </a:r>
            <a:endParaRPr>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4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t/>
            </a:r>
            <a:endParaRPr/>
          </a:p>
        </p:txBody>
      </p:sp>
      <p:pic>
        <p:nvPicPr>
          <p:cNvPr id="213" name="Google Shape;213;p41"/>
          <p:cNvPicPr preferRelativeResize="0"/>
          <p:nvPr/>
        </p:nvPicPr>
        <p:blipFill rotWithShape="1">
          <a:blip r:embed="rId3">
            <a:alphaModFix/>
          </a:blip>
          <a:srcRect b="0" l="1419" r="0" t="0"/>
          <a:stretch/>
        </p:blipFill>
        <p:spPr>
          <a:xfrm>
            <a:off x="525450" y="-822956"/>
            <a:ext cx="9511291" cy="6172199"/>
          </a:xfrm>
          <a:prstGeom prst="rect">
            <a:avLst/>
          </a:prstGeom>
          <a:noFill/>
          <a:ln>
            <a:noFill/>
          </a:ln>
        </p:spPr>
      </p:pic>
      <p:sp>
        <p:nvSpPr>
          <p:cNvPr id="214" name="Google Shape;214;p41"/>
          <p:cNvSpPr txBox="1"/>
          <p:nvPr/>
        </p:nvSpPr>
        <p:spPr>
          <a:xfrm>
            <a:off x="5943600" y="628651"/>
            <a:ext cx="18858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FF00FF"/>
                </a:solidFill>
                <a:latin typeface="Calibri"/>
                <a:ea typeface="Calibri"/>
                <a:cs typeface="Calibri"/>
                <a:sym typeface="Calibri"/>
              </a:rPr>
              <a:t>9-11 km SR wind</a:t>
            </a:r>
            <a:endParaRPr b="0" i="0" sz="1100" u="none" cap="none" strike="noStrike">
              <a:solidFill>
                <a:srgbClr val="000000"/>
              </a:solidFill>
              <a:latin typeface="Arial"/>
              <a:ea typeface="Arial"/>
              <a:cs typeface="Arial"/>
              <a:sym typeface="Arial"/>
            </a:endParaRPr>
          </a:p>
        </p:txBody>
      </p:sp>
      <p:sp>
        <p:nvSpPr>
          <p:cNvPr id="215" name="Google Shape;215;p41"/>
          <p:cNvSpPr txBox="1"/>
          <p:nvPr/>
        </p:nvSpPr>
        <p:spPr>
          <a:xfrm>
            <a:off x="6702552" y="1649037"/>
            <a:ext cx="1885800" cy="623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B0F0"/>
                </a:solidFill>
                <a:latin typeface="Calibri"/>
                <a:ea typeface="Calibri"/>
                <a:cs typeface="Calibri"/>
                <a:sym typeface="Calibri"/>
              </a:rPr>
              <a:t>0-6 km shear vector</a:t>
            </a:r>
            <a:endParaRPr b="0" i="0" sz="1100" u="none" cap="none" strike="noStrike">
              <a:solidFill>
                <a:srgbClr val="000000"/>
              </a:solidFill>
              <a:latin typeface="Arial"/>
              <a:ea typeface="Arial"/>
              <a:cs typeface="Arial"/>
              <a:sym typeface="Arial"/>
            </a:endParaRPr>
          </a:p>
        </p:txBody>
      </p:sp>
      <p:sp>
        <p:nvSpPr>
          <p:cNvPr id="216" name="Google Shape;216;p41"/>
          <p:cNvSpPr txBox="1"/>
          <p:nvPr/>
        </p:nvSpPr>
        <p:spPr>
          <a:xfrm>
            <a:off x="5759577" y="2272285"/>
            <a:ext cx="18858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FFFF00"/>
                </a:solidFill>
                <a:latin typeface="Calibri"/>
                <a:ea typeface="Calibri"/>
                <a:cs typeface="Calibri"/>
                <a:sym typeface="Calibri"/>
              </a:rPr>
              <a:t>Storm motion</a:t>
            </a:r>
            <a:endParaRPr b="0" i="0" sz="1100" u="none" cap="none" strike="noStrike">
              <a:solidFill>
                <a:srgbClr val="000000"/>
              </a:solidFill>
              <a:latin typeface="Arial"/>
              <a:ea typeface="Arial"/>
              <a:cs typeface="Arial"/>
              <a:sym typeface="Arial"/>
            </a:endParaRPr>
          </a:p>
        </p:txBody>
      </p:sp>
      <p:sp>
        <p:nvSpPr>
          <p:cNvPr id="217" name="Google Shape;217;p41"/>
          <p:cNvSpPr txBox="1"/>
          <p:nvPr/>
        </p:nvSpPr>
        <p:spPr>
          <a:xfrm>
            <a:off x="4686300" y="2703887"/>
            <a:ext cx="18858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996633"/>
                </a:solidFill>
                <a:latin typeface="Calibri"/>
                <a:ea typeface="Calibri"/>
                <a:cs typeface="Calibri"/>
                <a:sym typeface="Calibri"/>
              </a:rPr>
              <a:t>Boundary motion</a:t>
            </a:r>
            <a:endParaRPr b="0" i="0" sz="1100" u="none" cap="none" strike="noStrike">
              <a:solidFill>
                <a:srgbClr val="000000"/>
              </a:solidFill>
              <a:latin typeface="Arial"/>
              <a:ea typeface="Arial"/>
              <a:cs typeface="Arial"/>
              <a:sym typeface="Arial"/>
            </a:endParaRPr>
          </a:p>
        </p:txBody>
      </p:sp>
      <p:sp>
        <p:nvSpPr>
          <p:cNvPr id="218" name="Google Shape;218;p41"/>
          <p:cNvSpPr txBox="1"/>
          <p:nvPr/>
        </p:nvSpPr>
        <p:spPr>
          <a:xfrm>
            <a:off x="382905" y="15944"/>
            <a:ext cx="7944000" cy="484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b="0" i="0" lang="en" sz="2700" u="none" cap="none" strike="noStrike">
                <a:solidFill>
                  <a:schemeClr val="lt1"/>
                </a:solidFill>
                <a:latin typeface="Calibri"/>
                <a:ea typeface="Calibri"/>
                <a:cs typeface="Calibri"/>
                <a:sym typeface="Calibri"/>
              </a:rPr>
              <a:t>Setup Favoring Discrete Convection</a:t>
            </a:r>
            <a:endParaRPr b="0" i="0" sz="1100" u="none" cap="none" strike="noStrike">
              <a:solidFill>
                <a:srgbClr val="000000"/>
              </a:solidFill>
              <a:latin typeface="Arial"/>
              <a:ea typeface="Arial"/>
              <a:cs typeface="Arial"/>
              <a:sym typeface="Arial"/>
            </a:endParaRPr>
          </a:p>
        </p:txBody>
      </p:sp>
      <p:sp>
        <p:nvSpPr>
          <p:cNvPr id="219" name="Google Shape;219;p41"/>
          <p:cNvSpPr/>
          <p:nvPr/>
        </p:nvSpPr>
        <p:spPr>
          <a:xfrm>
            <a:off x="3995604" y="458850"/>
            <a:ext cx="718481" cy="4593731"/>
          </a:xfrm>
          <a:custGeom>
            <a:rect b="b" l="l" r="r" t="t"/>
            <a:pathLst>
              <a:path extrusionOk="0" h="244999" w="38319">
                <a:moveTo>
                  <a:pt x="7980" y="0"/>
                </a:moveTo>
                <a:cubicBezTo>
                  <a:pt x="-1077" y="18125"/>
                  <a:pt x="4647" y="40799"/>
                  <a:pt x="7980" y="60785"/>
                </a:cubicBezTo>
                <a:cubicBezTo>
                  <a:pt x="12756" y="89421"/>
                  <a:pt x="16760" y="118663"/>
                  <a:pt x="14690" y="147620"/>
                </a:cubicBezTo>
                <a:cubicBezTo>
                  <a:pt x="13208" y="168359"/>
                  <a:pt x="12625" y="189417"/>
                  <a:pt x="7585" y="209589"/>
                </a:cubicBezTo>
                <a:cubicBezTo>
                  <a:pt x="5295" y="218754"/>
                  <a:pt x="3564" y="228054"/>
                  <a:pt x="1270" y="237218"/>
                </a:cubicBezTo>
                <a:cubicBezTo>
                  <a:pt x="663" y="239643"/>
                  <a:pt x="-1155" y="244112"/>
                  <a:pt x="1270" y="244717"/>
                </a:cubicBezTo>
                <a:cubicBezTo>
                  <a:pt x="9215" y="246700"/>
                  <a:pt x="16899" y="235034"/>
                  <a:pt x="18243" y="226956"/>
                </a:cubicBezTo>
                <a:cubicBezTo>
                  <a:pt x="21312" y="208510"/>
                  <a:pt x="27124" y="190627"/>
                  <a:pt x="31662" y="172486"/>
                </a:cubicBezTo>
                <a:cubicBezTo>
                  <a:pt x="40538" y="137003"/>
                  <a:pt x="40538" y="98241"/>
                  <a:pt x="31662" y="62758"/>
                </a:cubicBezTo>
                <a:cubicBezTo>
                  <a:pt x="28475" y="50017"/>
                  <a:pt x="26741" y="36955"/>
                  <a:pt x="24163" y="24077"/>
                </a:cubicBezTo>
                <a:cubicBezTo>
                  <a:pt x="22364" y="15093"/>
                  <a:pt x="18721" y="790"/>
                  <a:pt x="9559" y="790"/>
                </a:cubicBezTo>
              </a:path>
            </a:pathLst>
          </a:custGeom>
          <a:noFill/>
          <a:ln cap="flat" cmpd="sng" w="28575">
            <a:solidFill>
              <a:srgbClr val="FF0000"/>
            </a:solidFill>
            <a:prstDash val="dash"/>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20" name="Google Shape;220;p41"/>
          <p:cNvSpPr txBox="1"/>
          <p:nvPr/>
        </p:nvSpPr>
        <p:spPr>
          <a:xfrm>
            <a:off x="3322931" y="1813181"/>
            <a:ext cx="672900" cy="477300"/>
          </a:xfrm>
          <a:prstGeom prst="rect">
            <a:avLst/>
          </a:prstGeom>
          <a:noFill/>
          <a:ln>
            <a:noFill/>
          </a:ln>
        </p:spPr>
        <p:txBody>
          <a:bodyPr anchorCtr="0" anchor="t" bIns="68575" lIns="68575" spcFirstLastPara="1" rIns="68575" wrap="square" tIns="68575">
            <a:spAutoFit/>
          </a:bodyPr>
          <a:lstStyle/>
          <a:p>
            <a:pPr indent="0" lvl="0" marL="0" marR="0" rtl="0" algn="r">
              <a:lnSpc>
                <a:spcPct val="100000"/>
              </a:lnSpc>
              <a:spcBef>
                <a:spcPts val="0"/>
              </a:spcBef>
              <a:spcAft>
                <a:spcPts val="0"/>
              </a:spcAft>
              <a:buClr>
                <a:srgbClr val="000000"/>
              </a:buClr>
              <a:buSzPts val="1100"/>
              <a:buFont typeface="Arial"/>
              <a:buNone/>
            </a:pPr>
            <a:r>
              <a:rPr b="1" i="0" lang="en" sz="1100" u="none" cap="none" strike="noStrike">
                <a:solidFill>
                  <a:srgbClr val="FF0000"/>
                </a:solidFill>
                <a:latin typeface="Calibri"/>
                <a:ea typeface="Calibri"/>
                <a:cs typeface="Calibri"/>
                <a:sym typeface="Calibri"/>
              </a:rPr>
              <a:t>Zone of Ascent</a:t>
            </a:r>
            <a:endParaRPr b="1" i="0" sz="1100" u="none" cap="none" strike="noStrike">
              <a:solidFill>
                <a:srgbClr val="FF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p42"/>
          <p:cNvPicPr preferRelativeResize="0"/>
          <p:nvPr/>
        </p:nvPicPr>
        <p:blipFill rotWithShape="1">
          <a:blip r:embed="rId3">
            <a:alphaModFix/>
          </a:blip>
          <a:srcRect b="42348" l="30357" r="32988" t="7671"/>
          <a:stretch/>
        </p:blipFill>
        <p:spPr>
          <a:xfrm>
            <a:off x="290674" y="790425"/>
            <a:ext cx="4834226" cy="4120000"/>
          </a:xfrm>
          <a:prstGeom prst="rect">
            <a:avLst/>
          </a:prstGeom>
          <a:noFill/>
          <a:ln cap="flat" cmpd="sng" w="19050">
            <a:solidFill>
              <a:schemeClr val="dk2"/>
            </a:solidFill>
            <a:prstDash val="solid"/>
            <a:round/>
            <a:headEnd len="sm" w="sm" type="none"/>
            <a:tailEnd len="sm" w="sm" type="none"/>
          </a:ln>
        </p:spPr>
      </p:pic>
      <p:sp>
        <p:nvSpPr>
          <p:cNvPr id="226" name="Google Shape;226;p42"/>
          <p:cNvSpPr txBox="1"/>
          <p:nvPr/>
        </p:nvSpPr>
        <p:spPr>
          <a:xfrm>
            <a:off x="2673925" y="1300200"/>
            <a:ext cx="1328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rgbClr val="980000"/>
                </a:solidFill>
              </a:rPr>
              <a:t>L</a:t>
            </a:r>
            <a:endParaRPr b="1" sz="3600">
              <a:solidFill>
                <a:srgbClr val="980000"/>
              </a:solidFill>
            </a:endParaRPr>
          </a:p>
        </p:txBody>
      </p:sp>
      <p:sp>
        <p:nvSpPr>
          <p:cNvPr id="227" name="Google Shape;227;p42"/>
          <p:cNvSpPr/>
          <p:nvPr/>
        </p:nvSpPr>
        <p:spPr>
          <a:xfrm>
            <a:off x="3424250" y="1493500"/>
            <a:ext cx="376125" cy="2084900"/>
          </a:xfrm>
          <a:custGeom>
            <a:rect b="b" l="l" r="r" t="t"/>
            <a:pathLst>
              <a:path extrusionOk="0" h="83396" w="15045">
                <a:moveTo>
                  <a:pt x="12830" y="83396"/>
                </a:moveTo>
                <a:cubicBezTo>
                  <a:pt x="13174" y="77477"/>
                  <a:pt x="15503" y="59454"/>
                  <a:pt x="14892" y="47884"/>
                </a:cubicBezTo>
                <a:cubicBezTo>
                  <a:pt x="14281" y="36314"/>
                  <a:pt x="11647" y="21956"/>
                  <a:pt x="9165" y="13975"/>
                </a:cubicBezTo>
                <a:cubicBezTo>
                  <a:pt x="6683" y="5994"/>
                  <a:pt x="1528" y="2329"/>
                  <a:pt x="0" y="0"/>
                </a:cubicBezTo>
              </a:path>
            </a:pathLst>
          </a:custGeom>
          <a:noFill/>
          <a:ln cap="flat" cmpd="sng" w="9525">
            <a:solidFill>
              <a:schemeClr val="dk1"/>
            </a:solidFill>
            <a:prstDash val="solid"/>
            <a:round/>
            <a:headEnd len="med" w="med" type="none"/>
            <a:tailEnd len="med" w="med" type="triangle"/>
          </a:ln>
        </p:spPr>
      </p:sp>
      <p:sp>
        <p:nvSpPr>
          <p:cNvPr id="228" name="Google Shape;228;p42"/>
          <p:cNvSpPr/>
          <p:nvPr/>
        </p:nvSpPr>
        <p:spPr>
          <a:xfrm>
            <a:off x="2719750" y="790725"/>
            <a:ext cx="2010425" cy="549850"/>
          </a:xfrm>
          <a:custGeom>
            <a:rect b="b" l="l" r="r" t="t"/>
            <a:pathLst>
              <a:path extrusionOk="0" h="21994" w="80417">
                <a:moveTo>
                  <a:pt x="80417" y="0"/>
                </a:moveTo>
                <a:cubicBezTo>
                  <a:pt x="72971" y="458"/>
                  <a:pt x="47044" y="1145"/>
                  <a:pt x="35741" y="2749"/>
                </a:cubicBezTo>
                <a:cubicBezTo>
                  <a:pt x="24438" y="4353"/>
                  <a:pt x="18558" y="6416"/>
                  <a:pt x="12601" y="9623"/>
                </a:cubicBezTo>
                <a:cubicBezTo>
                  <a:pt x="6644" y="12831"/>
                  <a:pt x="2100" y="19932"/>
                  <a:pt x="0" y="21994"/>
                </a:cubicBezTo>
              </a:path>
            </a:pathLst>
          </a:custGeom>
          <a:noFill/>
          <a:ln cap="flat" cmpd="sng" w="9525">
            <a:solidFill>
              <a:schemeClr val="dk1"/>
            </a:solidFill>
            <a:prstDash val="solid"/>
            <a:round/>
            <a:headEnd len="med" w="med" type="none"/>
            <a:tailEnd len="med" w="med" type="triangle"/>
          </a:ln>
        </p:spPr>
      </p:sp>
      <p:sp>
        <p:nvSpPr>
          <p:cNvPr id="229" name="Google Shape;229;p42"/>
          <p:cNvSpPr/>
          <p:nvPr/>
        </p:nvSpPr>
        <p:spPr>
          <a:xfrm>
            <a:off x="1646425" y="917250"/>
            <a:ext cx="1076800" cy="1174650"/>
          </a:xfrm>
          <a:custGeom>
            <a:rect b="b" l="l" r="r" t="t"/>
            <a:pathLst>
              <a:path extrusionOk="0" h="46986" w="43072">
                <a:moveTo>
                  <a:pt x="0" y="0"/>
                </a:moveTo>
                <a:cubicBezTo>
                  <a:pt x="2367" y="4391"/>
                  <a:pt x="8706" y="18939"/>
                  <a:pt x="14204" y="26347"/>
                </a:cubicBezTo>
                <a:cubicBezTo>
                  <a:pt x="19703" y="33755"/>
                  <a:pt x="28180" y="41010"/>
                  <a:pt x="32991" y="44447"/>
                </a:cubicBezTo>
                <a:cubicBezTo>
                  <a:pt x="37802" y="47884"/>
                  <a:pt x="41392" y="46547"/>
                  <a:pt x="43072" y="46967"/>
                </a:cubicBezTo>
              </a:path>
            </a:pathLst>
          </a:custGeom>
          <a:noFill/>
          <a:ln cap="flat" cmpd="sng" w="9525">
            <a:solidFill>
              <a:schemeClr val="dk1"/>
            </a:solidFill>
            <a:prstDash val="solid"/>
            <a:round/>
            <a:headEnd len="med" w="med" type="none"/>
            <a:tailEnd len="med" w="med" type="triangle"/>
          </a:ln>
        </p:spPr>
      </p:sp>
      <p:sp>
        <p:nvSpPr>
          <p:cNvPr id="230" name="Google Shape;230;p42"/>
          <p:cNvSpPr/>
          <p:nvPr/>
        </p:nvSpPr>
        <p:spPr>
          <a:xfrm>
            <a:off x="2399000" y="1346270"/>
            <a:ext cx="2588925" cy="2161650"/>
          </a:xfrm>
          <a:custGeom>
            <a:rect b="b" l="l" r="r" t="t"/>
            <a:pathLst>
              <a:path extrusionOk="0" h="86466" w="103557">
                <a:moveTo>
                  <a:pt x="0" y="86466"/>
                </a:moveTo>
                <a:cubicBezTo>
                  <a:pt x="3017" y="84557"/>
                  <a:pt x="13173" y="79974"/>
                  <a:pt x="18099" y="75010"/>
                </a:cubicBezTo>
                <a:cubicBezTo>
                  <a:pt x="23025" y="70046"/>
                  <a:pt x="27153" y="62464"/>
                  <a:pt x="29555" y="56681"/>
                </a:cubicBezTo>
                <a:cubicBezTo>
                  <a:pt x="31957" y="50898"/>
                  <a:pt x="32287" y="46783"/>
                  <a:pt x="32513" y="40313"/>
                </a:cubicBezTo>
                <a:cubicBezTo>
                  <a:pt x="32739" y="33843"/>
                  <a:pt x="30371" y="24525"/>
                  <a:pt x="30909" y="17860"/>
                </a:cubicBezTo>
                <a:cubicBezTo>
                  <a:pt x="31447" y="11195"/>
                  <a:pt x="31155" y="2061"/>
                  <a:pt x="35741" y="321"/>
                </a:cubicBezTo>
                <a:cubicBezTo>
                  <a:pt x="40327" y="-1418"/>
                  <a:pt x="52924" y="4330"/>
                  <a:pt x="58423" y="7423"/>
                </a:cubicBezTo>
                <a:cubicBezTo>
                  <a:pt x="63922" y="10516"/>
                  <a:pt x="66022" y="14105"/>
                  <a:pt x="68733" y="18878"/>
                </a:cubicBezTo>
                <a:cubicBezTo>
                  <a:pt x="71444" y="23651"/>
                  <a:pt x="72551" y="29647"/>
                  <a:pt x="74689" y="36062"/>
                </a:cubicBezTo>
                <a:cubicBezTo>
                  <a:pt x="76827" y="42477"/>
                  <a:pt x="79119" y="51260"/>
                  <a:pt x="81563" y="57369"/>
                </a:cubicBezTo>
                <a:cubicBezTo>
                  <a:pt x="84007" y="63479"/>
                  <a:pt x="86679" y="68481"/>
                  <a:pt x="89352" y="72719"/>
                </a:cubicBezTo>
                <a:cubicBezTo>
                  <a:pt x="92025" y="76958"/>
                  <a:pt x="95233" y="80662"/>
                  <a:pt x="97600" y="82800"/>
                </a:cubicBezTo>
                <a:cubicBezTo>
                  <a:pt x="99968" y="84938"/>
                  <a:pt x="102564" y="85091"/>
                  <a:pt x="103557" y="85549"/>
                </a:cubicBezTo>
              </a:path>
            </a:pathLst>
          </a:custGeom>
          <a:solidFill>
            <a:srgbClr val="B6D7A8">
              <a:alpha val="24890"/>
            </a:srgbClr>
          </a:solidFill>
          <a:ln cap="flat" cmpd="sng" w="9525">
            <a:solidFill>
              <a:srgbClr val="00FF00"/>
            </a:solidFill>
            <a:prstDash val="solid"/>
            <a:round/>
            <a:headEnd len="med" w="med" type="none"/>
            <a:tailEnd len="med" w="med" type="none"/>
          </a:ln>
        </p:spPr>
      </p:sp>
      <p:sp>
        <p:nvSpPr>
          <p:cNvPr id="231" name="Google Shape;231;p42"/>
          <p:cNvSpPr/>
          <p:nvPr/>
        </p:nvSpPr>
        <p:spPr>
          <a:xfrm>
            <a:off x="2175625" y="1957450"/>
            <a:ext cx="907350" cy="1598025"/>
          </a:xfrm>
          <a:custGeom>
            <a:rect b="b" l="l" r="r" t="t"/>
            <a:pathLst>
              <a:path extrusionOk="0" h="63921" w="36294">
                <a:moveTo>
                  <a:pt x="33908" y="0"/>
                </a:moveTo>
                <a:cubicBezTo>
                  <a:pt x="34290" y="2291"/>
                  <a:pt x="36581" y="7751"/>
                  <a:pt x="36199" y="13746"/>
                </a:cubicBezTo>
                <a:cubicBezTo>
                  <a:pt x="35817" y="19741"/>
                  <a:pt x="37650" y="27608"/>
                  <a:pt x="31617" y="35970"/>
                </a:cubicBezTo>
                <a:cubicBezTo>
                  <a:pt x="25584" y="44333"/>
                  <a:pt x="5270" y="59263"/>
                  <a:pt x="0" y="63921"/>
                </a:cubicBezTo>
              </a:path>
            </a:pathLst>
          </a:custGeom>
          <a:noFill/>
          <a:ln cap="flat" cmpd="sng" w="38100">
            <a:solidFill>
              <a:srgbClr val="0000FF"/>
            </a:solidFill>
            <a:prstDash val="solid"/>
            <a:round/>
            <a:headEnd len="med" w="med" type="none"/>
            <a:tailEnd len="med" w="med" type="none"/>
          </a:ln>
        </p:spPr>
      </p:sp>
      <p:sp>
        <p:nvSpPr>
          <p:cNvPr id="232" name="Google Shape;232;p42"/>
          <p:cNvSpPr/>
          <p:nvPr/>
        </p:nvSpPr>
        <p:spPr>
          <a:xfrm>
            <a:off x="3034775" y="1049906"/>
            <a:ext cx="1626675" cy="376600"/>
          </a:xfrm>
          <a:custGeom>
            <a:rect b="b" l="l" r="r" t="t"/>
            <a:pathLst>
              <a:path extrusionOk="0" h="15064" w="65067">
                <a:moveTo>
                  <a:pt x="0" y="15064"/>
                </a:moveTo>
                <a:cubicBezTo>
                  <a:pt x="2100" y="13460"/>
                  <a:pt x="5766" y="7923"/>
                  <a:pt x="12601" y="5441"/>
                </a:cubicBezTo>
                <a:cubicBezTo>
                  <a:pt x="19436" y="2959"/>
                  <a:pt x="32266" y="821"/>
                  <a:pt x="41010" y="172"/>
                </a:cubicBezTo>
                <a:cubicBezTo>
                  <a:pt x="49754" y="-477"/>
                  <a:pt x="61058" y="1318"/>
                  <a:pt x="65067" y="1547"/>
                </a:cubicBezTo>
              </a:path>
            </a:pathLst>
          </a:custGeom>
          <a:noFill/>
          <a:ln cap="flat" cmpd="sng" w="28575">
            <a:solidFill>
              <a:srgbClr val="980000"/>
            </a:solidFill>
            <a:prstDash val="solid"/>
            <a:round/>
            <a:headEnd len="med" w="med" type="none"/>
            <a:tailEnd len="med" w="med" type="none"/>
          </a:ln>
        </p:spPr>
      </p:sp>
      <p:sp>
        <p:nvSpPr>
          <p:cNvPr id="233" name="Google Shape;233;p42"/>
          <p:cNvSpPr/>
          <p:nvPr/>
        </p:nvSpPr>
        <p:spPr>
          <a:xfrm>
            <a:off x="222450" y="2123025"/>
            <a:ext cx="3419450" cy="885700"/>
          </a:xfrm>
          <a:custGeom>
            <a:rect b="b" l="l" r="r" t="t"/>
            <a:pathLst>
              <a:path extrusionOk="0" h="35428" w="136778">
                <a:moveTo>
                  <a:pt x="0" y="15351"/>
                </a:moveTo>
                <a:cubicBezTo>
                  <a:pt x="5079" y="18062"/>
                  <a:pt x="20429" y="28296"/>
                  <a:pt x="30472" y="31618"/>
                </a:cubicBezTo>
                <a:cubicBezTo>
                  <a:pt x="40515" y="34940"/>
                  <a:pt x="49526" y="35818"/>
                  <a:pt x="60256" y="35283"/>
                </a:cubicBezTo>
                <a:cubicBezTo>
                  <a:pt x="70986" y="34748"/>
                  <a:pt x="82097" y="34291"/>
                  <a:pt x="94851" y="28410"/>
                </a:cubicBezTo>
                <a:cubicBezTo>
                  <a:pt x="107605" y="22530"/>
                  <a:pt x="129790" y="4735"/>
                  <a:pt x="136778" y="0"/>
                </a:cubicBezTo>
              </a:path>
            </a:pathLst>
          </a:custGeom>
          <a:noFill/>
          <a:ln cap="flat" cmpd="sng" w="76200">
            <a:solidFill>
              <a:srgbClr val="FF9900"/>
            </a:solidFill>
            <a:prstDash val="solid"/>
            <a:round/>
            <a:headEnd len="med" w="med" type="none"/>
            <a:tailEnd len="med" w="med" type="triangle"/>
          </a:ln>
        </p:spPr>
      </p:sp>
      <p:sp>
        <p:nvSpPr>
          <p:cNvPr id="234" name="Google Shape;234;p42"/>
          <p:cNvSpPr txBox="1"/>
          <p:nvPr/>
        </p:nvSpPr>
        <p:spPr>
          <a:xfrm>
            <a:off x="290675" y="116300"/>
            <a:ext cx="7663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CCCCCC"/>
                </a:solidFill>
              </a:rPr>
              <a:t>Case</a:t>
            </a:r>
            <a:r>
              <a:rPr b="1" lang="en" sz="3000">
                <a:solidFill>
                  <a:srgbClr val="CCCCCC"/>
                </a:solidFill>
              </a:rPr>
              <a:t> 1: </a:t>
            </a:r>
            <a:r>
              <a:rPr b="1" lang="en" sz="2100">
                <a:solidFill>
                  <a:srgbClr val="CCCCCC"/>
                </a:solidFill>
              </a:rPr>
              <a:t>What storm mode do you expect?</a:t>
            </a:r>
            <a:endParaRPr b="1" sz="2100">
              <a:solidFill>
                <a:srgbClr val="CCCCCC"/>
              </a:solidFill>
            </a:endParaRPr>
          </a:p>
        </p:txBody>
      </p:sp>
      <p:sp>
        <p:nvSpPr>
          <p:cNvPr id="235" name="Google Shape;235;p42"/>
          <p:cNvSpPr/>
          <p:nvPr/>
        </p:nvSpPr>
        <p:spPr>
          <a:xfrm>
            <a:off x="3147713" y="1957450"/>
            <a:ext cx="211800" cy="1776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6" name="Google Shape;236;p42"/>
          <p:cNvPicPr preferRelativeResize="0"/>
          <p:nvPr/>
        </p:nvPicPr>
        <p:blipFill rotWithShape="1">
          <a:blip r:embed="rId4">
            <a:alphaModFix/>
          </a:blip>
          <a:srcRect b="20087" l="0" r="5105" t="15570"/>
          <a:stretch/>
        </p:blipFill>
        <p:spPr>
          <a:xfrm>
            <a:off x="5214275" y="1018100"/>
            <a:ext cx="3843650" cy="3237600"/>
          </a:xfrm>
          <a:prstGeom prst="rect">
            <a:avLst/>
          </a:prstGeom>
          <a:noFill/>
          <a:ln>
            <a:noFill/>
          </a:ln>
        </p:spPr>
      </p:pic>
      <p:sp>
        <p:nvSpPr>
          <p:cNvPr id="237" name="Google Shape;237;p42"/>
          <p:cNvSpPr/>
          <p:nvPr/>
        </p:nvSpPr>
        <p:spPr>
          <a:xfrm>
            <a:off x="5697650" y="1300200"/>
            <a:ext cx="1792800" cy="263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42"/>
          <p:cNvSpPr txBox="1"/>
          <p:nvPr/>
        </p:nvSpPr>
        <p:spPr>
          <a:xfrm>
            <a:off x="5697650" y="1335225"/>
            <a:ext cx="1242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KFAR</a:t>
            </a:r>
            <a:endParaRPr sz="10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43"/>
          <p:cNvPicPr preferRelativeResize="0"/>
          <p:nvPr/>
        </p:nvPicPr>
        <p:blipFill rotWithShape="1">
          <a:blip r:embed="rId3">
            <a:alphaModFix/>
          </a:blip>
          <a:srcRect b="42348" l="30357" r="32988" t="7671"/>
          <a:stretch/>
        </p:blipFill>
        <p:spPr>
          <a:xfrm>
            <a:off x="290674" y="790425"/>
            <a:ext cx="4834226" cy="4120000"/>
          </a:xfrm>
          <a:prstGeom prst="rect">
            <a:avLst/>
          </a:prstGeom>
          <a:noFill/>
          <a:ln cap="flat" cmpd="sng" w="19050">
            <a:solidFill>
              <a:schemeClr val="dk2"/>
            </a:solidFill>
            <a:prstDash val="solid"/>
            <a:round/>
            <a:headEnd len="sm" w="sm" type="none"/>
            <a:tailEnd len="sm" w="sm" type="none"/>
          </a:ln>
        </p:spPr>
      </p:pic>
      <p:sp>
        <p:nvSpPr>
          <p:cNvPr id="244" name="Google Shape;244;p43"/>
          <p:cNvSpPr txBox="1"/>
          <p:nvPr/>
        </p:nvSpPr>
        <p:spPr>
          <a:xfrm>
            <a:off x="2592500" y="1368500"/>
            <a:ext cx="1328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rgbClr val="980000"/>
                </a:solidFill>
              </a:rPr>
              <a:t>L</a:t>
            </a:r>
            <a:endParaRPr b="1" sz="3600">
              <a:solidFill>
                <a:srgbClr val="980000"/>
              </a:solidFill>
            </a:endParaRPr>
          </a:p>
        </p:txBody>
      </p:sp>
      <p:sp>
        <p:nvSpPr>
          <p:cNvPr id="245" name="Google Shape;245;p43"/>
          <p:cNvSpPr/>
          <p:nvPr/>
        </p:nvSpPr>
        <p:spPr>
          <a:xfrm>
            <a:off x="3119450" y="1645900"/>
            <a:ext cx="376125" cy="2084900"/>
          </a:xfrm>
          <a:custGeom>
            <a:rect b="b" l="l" r="r" t="t"/>
            <a:pathLst>
              <a:path extrusionOk="0" h="83396" w="15045">
                <a:moveTo>
                  <a:pt x="12830" y="83396"/>
                </a:moveTo>
                <a:cubicBezTo>
                  <a:pt x="13174" y="77477"/>
                  <a:pt x="15503" y="59454"/>
                  <a:pt x="14892" y="47884"/>
                </a:cubicBezTo>
                <a:cubicBezTo>
                  <a:pt x="14281" y="36314"/>
                  <a:pt x="11647" y="21956"/>
                  <a:pt x="9165" y="13975"/>
                </a:cubicBezTo>
                <a:cubicBezTo>
                  <a:pt x="6683" y="5994"/>
                  <a:pt x="1528" y="2329"/>
                  <a:pt x="0" y="0"/>
                </a:cubicBezTo>
              </a:path>
            </a:pathLst>
          </a:custGeom>
          <a:noFill/>
          <a:ln cap="flat" cmpd="sng" w="9525">
            <a:solidFill>
              <a:schemeClr val="dk1"/>
            </a:solidFill>
            <a:prstDash val="solid"/>
            <a:round/>
            <a:headEnd len="med" w="med" type="none"/>
            <a:tailEnd len="med" w="med" type="triangle"/>
          </a:ln>
        </p:spPr>
      </p:sp>
      <p:sp>
        <p:nvSpPr>
          <p:cNvPr id="246" name="Google Shape;246;p43"/>
          <p:cNvSpPr/>
          <p:nvPr/>
        </p:nvSpPr>
        <p:spPr>
          <a:xfrm>
            <a:off x="2719750" y="790725"/>
            <a:ext cx="2010425" cy="549850"/>
          </a:xfrm>
          <a:custGeom>
            <a:rect b="b" l="l" r="r" t="t"/>
            <a:pathLst>
              <a:path extrusionOk="0" h="21994" w="80417">
                <a:moveTo>
                  <a:pt x="80417" y="0"/>
                </a:moveTo>
                <a:cubicBezTo>
                  <a:pt x="72971" y="458"/>
                  <a:pt x="47044" y="1145"/>
                  <a:pt x="35741" y="2749"/>
                </a:cubicBezTo>
                <a:cubicBezTo>
                  <a:pt x="24438" y="4353"/>
                  <a:pt x="18558" y="6416"/>
                  <a:pt x="12601" y="9623"/>
                </a:cubicBezTo>
                <a:cubicBezTo>
                  <a:pt x="6644" y="12831"/>
                  <a:pt x="2100" y="19932"/>
                  <a:pt x="0" y="21994"/>
                </a:cubicBezTo>
              </a:path>
            </a:pathLst>
          </a:custGeom>
          <a:noFill/>
          <a:ln cap="flat" cmpd="sng" w="9525">
            <a:solidFill>
              <a:schemeClr val="dk1"/>
            </a:solidFill>
            <a:prstDash val="solid"/>
            <a:round/>
            <a:headEnd len="med" w="med" type="none"/>
            <a:tailEnd len="med" w="med" type="triangle"/>
          </a:ln>
        </p:spPr>
      </p:sp>
      <p:sp>
        <p:nvSpPr>
          <p:cNvPr id="247" name="Google Shape;247;p43"/>
          <p:cNvSpPr/>
          <p:nvPr/>
        </p:nvSpPr>
        <p:spPr>
          <a:xfrm>
            <a:off x="1646425" y="917250"/>
            <a:ext cx="1076800" cy="1174650"/>
          </a:xfrm>
          <a:custGeom>
            <a:rect b="b" l="l" r="r" t="t"/>
            <a:pathLst>
              <a:path extrusionOk="0" h="46986" w="43072">
                <a:moveTo>
                  <a:pt x="0" y="0"/>
                </a:moveTo>
                <a:cubicBezTo>
                  <a:pt x="2367" y="4391"/>
                  <a:pt x="8706" y="18939"/>
                  <a:pt x="14204" y="26347"/>
                </a:cubicBezTo>
                <a:cubicBezTo>
                  <a:pt x="19703" y="33755"/>
                  <a:pt x="28180" y="41010"/>
                  <a:pt x="32991" y="44447"/>
                </a:cubicBezTo>
                <a:cubicBezTo>
                  <a:pt x="37802" y="47884"/>
                  <a:pt x="41392" y="46547"/>
                  <a:pt x="43072" y="46967"/>
                </a:cubicBezTo>
              </a:path>
            </a:pathLst>
          </a:custGeom>
          <a:noFill/>
          <a:ln cap="flat" cmpd="sng" w="9525">
            <a:solidFill>
              <a:schemeClr val="dk1"/>
            </a:solidFill>
            <a:prstDash val="solid"/>
            <a:round/>
            <a:headEnd len="med" w="med" type="none"/>
            <a:tailEnd len="med" w="med" type="triangle"/>
          </a:ln>
        </p:spPr>
      </p:sp>
      <p:sp>
        <p:nvSpPr>
          <p:cNvPr id="248" name="Google Shape;248;p43"/>
          <p:cNvSpPr/>
          <p:nvPr/>
        </p:nvSpPr>
        <p:spPr>
          <a:xfrm>
            <a:off x="2018000" y="1497700"/>
            <a:ext cx="2588925" cy="2162625"/>
          </a:xfrm>
          <a:custGeom>
            <a:rect b="b" l="l" r="r" t="t"/>
            <a:pathLst>
              <a:path extrusionOk="0" h="86505" w="103557">
                <a:moveTo>
                  <a:pt x="0" y="86505"/>
                </a:moveTo>
                <a:cubicBezTo>
                  <a:pt x="3017" y="84596"/>
                  <a:pt x="13173" y="80013"/>
                  <a:pt x="18099" y="75049"/>
                </a:cubicBezTo>
                <a:cubicBezTo>
                  <a:pt x="23025" y="70085"/>
                  <a:pt x="26653" y="62677"/>
                  <a:pt x="29555" y="56720"/>
                </a:cubicBezTo>
                <a:cubicBezTo>
                  <a:pt x="32457" y="50763"/>
                  <a:pt x="34252" y="45647"/>
                  <a:pt x="35512" y="39308"/>
                </a:cubicBezTo>
                <a:cubicBezTo>
                  <a:pt x="36772" y="32969"/>
                  <a:pt x="37077" y="25179"/>
                  <a:pt x="37115" y="18688"/>
                </a:cubicBezTo>
                <a:cubicBezTo>
                  <a:pt x="37153" y="12197"/>
                  <a:pt x="32190" y="2231"/>
                  <a:pt x="35741" y="360"/>
                </a:cubicBezTo>
                <a:cubicBezTo>
                  <a:pt x="39292" y="-1511"/>
                  <a:pt x="52924" y="4369"/>
                  <a:pt x="58423" y="7462"/>
                </a:cubicBezTo>
                <a:cubicBezTo>
                  <a:pt x="63922" y="10555"/>
                  <a:pt x="66022" y="14144"/>
                  <a:pt x="68733" y="18917"/>
                </a:cubicBezTo>
                <a:cubicBezTo>
                  <a:pt x="71444" y="23690"/>
                  <a:pt x="72551" y="29686"/>
                  <a:pt x="74689" y="36101"/>
                </a:cubicBezTo>
                <a:cubicBezTo>
                  <a:pt x="76827" y="42516"/>
                  <a:pt x="79119" y="51299"/>
                  <a:pt x="81563" y="57408"/>
                </a:cubicBezTo>
                <a:cubicBezTo>
                  <a:pt x="84007" y="63518"/>
                  <a:pt x="86679" y="68520"/>
                  <a:pt x="89352" y="72758"/>
                </a:cubicBezTo>
                <a:cubicBezTo>
                  <a:pt x="92025" y="76997"/>
                  <a:pt x="95233" y="80701"/>
                  <a:pt x="97600" y="82839"/>
                </a:cubicBezTo>
                <a:cubicBezTo>
                  <a:pt x="99968" y="84977"/>
                  <a:pt x="102564" y="85130"/>
                  <a:pt x="103557" y="85588"/>
                </a:cubicBezTo>
              </a:path>
            </a:pathLst>
          </a:custGeom>
          <a:solidFill>
            <a:srgbClr val="B6D7A8">
              <a:alpha val="24890"/>
            </a:srgbClr>
          </a:solidFill>
          <a:ln cap="flat" cmpd="sng" w="9525">
            <a:solidFill>
              <a:srgbClr val="00FF00"/>
            </a:solidFill>
            <a:prstDash val="solid"/>
            <a:round/>
            <a:headEnd len="med" w="med" type="none"/>
            <a:tailEnd len="med" w="med" type="none"/>
          </a:ln>
        </p:spPr>
      </p:sp>
      <p:sp>
        <p:nvSpPr>
          <p:cNvPr id="249" name="Google Shape;249;p43"/>
          <p:cNvSpPr/>
          <p:nvPr/>
        </p:nvSpPr>
        <p:spPr>
          <a:xfrm>
            <a:off x="1947025" y="1971150"/>
            <a:ext cx="937050" cy="1584325"/>
          </a:xfrm>
          <a:custGeom>
            <a:rect b="b" l="l" r="r" t="t"/>
            <a:pathLst>
              <a:path extrusionOk="0" h="63373" w="37482">
                <a:moveTo>
                  <a:pt x="37309" y="0"/>
                </a:moveTo>
                <a:cubicBezTo>
                  <a:pt x="37104" y="2413"/>
                  <a:pt x="38387" y="7495"/>
                  <a:pt x="36077" y="14476"/>
                </a:cubicBezTo>
                <a:cubicBezTo>
                  <a:pt x="33767" y="21457"/>
                  <a:pt x="29462" y="33739"/>
                  <a:pt x="23449" y="41888"/>
                </a:cubicBezTo>
                <a:cubicBezTo>
                  <a:pt x="17436" y="50038"/>
                  <a:pt x="3908" y="59792"/>
                  <a:pt x="0" y="63373"/>
                </a:cubicBezTo>
              </a:path>
            </a:pathLst>
          </a:custGeom>
          <a:noFill/>
          <a:ln cap="flat" cmpd="sng" w="38100">
            <a:solidFill>
              <a:srgbClr val="0000FF"/>
            </a:solidFill>
            <a:prstDash val="solid"/>
            <a:round/>
            <a:headEnd len="med" w="med" type="none"/>
            <a:tailEnd len="med" w="med" type="none"/>
          </a:ln>
        </p:spPr>
      </p:sp>
      <p:sp>
        <p:nvSpPr>
          <p:cNvPr id="250" name="Google Shape;250;p43"/>
          <p:cNvSpPr/>
          <p:nvPr/>
        </p:nvSpPr>
        <p:spPr>
          <a:xfrm>
            <a:off x="2806175" y="1126106"/>
            <a:ext cx="1626675" cy="376600"/>
          </a:xfrm>
          <a:custGeom>
            <a:rect b="b" l="l" r="r" t="t"/>
            <a:pathLst>
              <a:path extrusionOk="0" h="15064" w="65067">
                <a:moveTo>
                  <a:pt x="0" y="15064"/>
                </a:moveTo>
                <a:cubicBezTo>
                  <a:pt x="2100" y="13460"/>
                  <a:pt x="5766" y="7923"/>
                  <a:pt x="12601" y="5441"/>
                </a:cubicBezTo>
                <a:cubicBezTo>
                  <a:pt x="19436" y="2959"/>
                  <a:pt x="32266" y="821"/>
                  <a:pt x="41010" y="172"/>
                </a:cubicBezTo>
                <a:cubicBezTo>
                  <a:pt x="49754" y="-477"/>
                  <a:pt x="61058" y="1318"/>
                  <a:pt x="65067" y="1547"/>
                </a:cubicBezTo>
              </a:path>
            </a:pathLst>
          </a:custGeom>
          <a:noFill/>
          <a:ln cap="flat" cmpd="sng" w="28575">
            <a:solidFill>
              <a:srgbClr val="980000"/>
            </a:solidFill>
            <a:prstDash val="solid"/>
            <a:round/>
            <a:headEnd len="med" w="med" type="none"/>
            <a:tailEnd len="med" w="med" type="none"/>
          </a:ln>
        </p:spPr>
      </p:sp>
      <p:sp>
        <p:nvSpPr>
          <p:cNvPr id="251" name="Google Shape;251;p43"/>
          <p:cNvSpPr/>
          <p:nvPr/>
        </p:nvSpPr>
        <p:spPr>
          <a:xfrm rot="-1991751">
            <a:off x="254106" y="2877333"/>
            <a:ext cx="3419434" cy="885696"/>
          </a:xfrm>
          <a:custGeom>
            <a:rect b="b" l="l" r="r" t="t"/>
            <a:pathLst>
              <a:path extrusionOk="0" h="35428" w="136778">
                <a:moveTo>
                  <a:pt x="0" y="15351"/>
                </a:moveTo>
                <a:cubicBezTo>
                  <a:pt x="5079" y="18062"/>
                  <a:pt x="20429" y="28296"/>
                  <a:pt x="30472" y="31618"/>
                </a:cubicBezTo>
                <a:cubicBezTo>
                  <a:pt x="40515" y="34940"/>
                  <a:pt x="49526" y="35818"/>
                  <a:pt x="60256" y="35283"/>
                </a:cubicBezTo>
                <a:cubicBezTo>
                  <a:pt x="70986" y="34748"/>
                  <a:pt x="82097" y="34291"/>
                  <a:pt x="94851" y="28410"/>
                </a:cubicBezTo>
                <a:cubicBezTo>
                  <a:pt x="107605" y="22530"/>
                  <a:pt x="129790" y="4735"/>
                  <a:pt x="136778" y="0"/>
                </a:cubicBezTo>
              </a:path>
            </a:pathLst>
          </a:custGeom>
          <a:noFill/>
          <a:ln cap="flat" cmpd="sng" w="76200">
            <a:solidFill>
              <a:srgbClr val="FF9900"/>
            </a:solidFill>
            <a:prstDash val="solid"/>
            <a:round/>
            <a:headEnd len="med" w="med" type="none"/>
            <a:tailEnd len="med" w="med" type="triangle"/>
          </a:ln>
        </p:spPr>
      </p:sp>
      <p:sp>
        <p:nvSpPr>
          <p:cNvPr id="252" name="Google Shape;252;p43"/>
          <p:cNvSpPr txBox="1"/>
          <p:nvPr/>
        </p:nvSpPr>
        <p:spPr>
          <a:xfrm>
            <a:off x="290675" y="116300"/>
            <a:ext cx="7663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CCCCCC"/>
                </a:solidFill>
              </a:rPr>
              <a:t>Case</a:t>
            </a:r>
            <a:r>
              <a:rPr b="1" lang="en" sz="3000">
                <a:solidFill>
                  <a:srgbClr val="CCCCCC"/>
                </a:solidFill>
              </a:rPr>
              <a:t> 2: </a:t>
            </a:r>
            <a:r>
              <a:rPr b="1" lang="en" sz="2100">
                <a:solidFill>
                  <a:srgbClr val="CCCCCC"/>
                </a:solidFill>
              </a:rPr>
              <a:t>What storm mode do you expect?</a:t>
            </a:r>
            <a:endParaRPr b="1" sz="2100">
              <a:solidFill>
                <a:srgbClr val="CCCCCC"/>
              </a:solidFill>
            </a:endParaRPr>
          </a:p>
        </p:txBody>
      </p:sp>
      <p:sp>
        <p:nvSpPr>
          <p:cNvPr id="253" name="Google Shape;253;p43"/>
          <p:cNvSpPr/>
          <p:nvPr/>
        </p:nvSpPr>
        <p:spPr>
          <a:xfrm>
            <a:off x="3147713" y="1957450"/>
            <a:ext cx="211800" cy="1776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4" name="Google Shape;254;p43"/>
          <p:cNvPicPr preferRelativeResize="0"/>
          <p:nvPr/>
        </p:nvPicPr>
        <p:blipFill rotWithShape="1">
          <a:blip r:embed="rId4">
            <a:alphaModFix/>
          </a:blip>
          <a:srcRect b="19777" l="3414" r="6495" t="16689"/>
          <a:stretch/>
        </p:blipFill>
        <p:spPr>
          <a:xfrm>
            <a:off x="5238125" y="942175"/>
            <a:ext cx="3705725" cy="3399450"/>
          </a:xfrm>
          <a:prstGeom prst="rect">
            <a:avLst/>
          </a:prstGeom>
          <a:noFill/>
          <a:ln>
            <a:noFill/>
          </a:ln>
        </p:spPr>
      </p:pic>
      <p:sp>
        <p:nvSpPr>
          <p:cNvPr id="255" name="Google Shape;255;p43"/>
          <p:cNvSpPr/>
          <p:nvPr/>
        </p:nvSpPr>
        <p:spPr>
          <a:xfrm>
            <a:off x="5600300" y="1182700"/>
            <a:ext cx="1792800" cy="263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43"/>
          <p:cNvSpPr txBox="1"/>
          <p:nvPr/>
        </p:nvSpPr>
        <p:spPr>
          <a:xfrm>
            <a:off x="5600300" y="1220000"/>
            <a:ext cx="1242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KFAR</a:t>
            </a:r>
            <a:endParaRPr sz="10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44"/>
          <p:cNvPicPr preferRelativeResize="0"/>
          <p:nvPr/>
        </p:nvPicPr>
        <p:blipFill>
          <a:blip r:embed="rId3">
            <a:alphaModFix/>
          </a:blip>
          <a:stretch>
            <a:fillRect/>
          </a:stretch>
        </p:blipFill>
        <p:spPr>
          <a:xfrm>
            <a:off x="533400" y="0"/>
            <a:ext cx="8156875" cy="5143500"/>
          </a:xfrm>
          <a:prstGeom prst="rect">
            <a:avLst/>
          </a:prstGeom>
          <a:noFill/>
          <a:ln>
            <a:noFill/>
          </a:ln>
        </p:spPr>
      </p:pic>
      <p:sp>
        <p:nvSpPr>
          <p:cNvPr id="262" name="Google Shape;262;p44"/>
          <p:cNvSpPr txBox="1"/>
          <p:nvPr/>
        </p:nvSpPr>
        <p:spPr>
          <a:xfrm>
            <a:off x="3759025" y="4122525"/>
            <a:ext cx="35811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Case</a:t>
            </a:r>
            <a:r>
              <a:rPr b="1" lang="en" sz="1800"/>
              <a:t> 3:</a:t>
            </a:r>
            <a:endParaRPr b="1" sz="1800"/>
          </a:p>
          <a:p>
            <a:pPr indent="0" lvl="0" marL="0" rtl="0" algn="l">
              <a:spcBef>
                <a:spcPts val="0"/>
              </a:spcBef>
              <a:spcAft>
                <a:spcPts val="0"/>
              </a:spcAft>
              <a:buNone/>
            </a:pPr>
            <a:r>
              <a:rPr lang="en"/>
              <a:t>Where are the relevant boundaries?</a:t>
            </a:r>
            <a:endParaRPr/>
          </a:p>
          <a:p>
            <a:pPr indent="0" lvl="0" marL="0" rtl="0" algn="l">
              <a:spcBef>
                <a:spcPts val="0"/>
              </a:spcBef>
              <a:spcAft>
                <a:spcPts val="0"/>
              </a:spcAft>
              <a:buNone/>
            </a:pPr>
            <a:r>
              <a:rPr lang="en"/>
              <a:t>How expansive is the warm sector?</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45"/>
          <p:cNvPicPr preferRelativeResize="0"/>
          <p:nvPr/>
        </p:nvPicPr>
        <p:blipFill>
          <a:blip r:embed="rId3">
            <a:alphaModFix/>
          </a:blip>
          <a:stretch>
            <a:fillRect/>
          </a:stretch>
        </p:blipFill>
        <p:spPr>
          <a:xfrm>
            <a:off x="533400" y="0"/>
            <a:ext cx="8156875" cy="5143500"/>
          </a:xfrm>
          <a:prstGeom prst="rect">
            <a:avLst/>
          </a:prstGeom>
          <a:noFill/>
          <a:ln>
            <a:noFill/>
          </a:ln>
        </p:spPr>
      </p:pic>
      <p:sp>
        <p:nvSpPr>
          <p:cNvPr id="268" name="Google Shape;268;p45"/>
          <p:cNvSpPr/>
          <p:nvPr/>
        </p:nvSpPr>
        <p:spPr>
          <a:xfrm>
            <a:off x="595575" y="1562375"/>
            <a:ext cx="1794400" cy="3465100"/>
          </a:xfrm>
          <a:custGeom>
            <a:rect b="b" l="l" r="r" t="t"/>
            <a:pathLst>
              <a:path extrusionOk="0" h="138604" w="71776">
                <a:moveTo>
                  <a:pt x="0" y="0"/>
                </a:moveTo>
                <a:cubicBezTo>
                  <a:pt x="4486" y="3919"/>
                  <a:pt x="20625" y="15728"/>
                  <a:pt x="26916" y="23514"/>
                </a:cubicBezTo>
                <a:cubicBezTo>
                  <a:pt x="33207" y="31300"/>
                  <a:pt x="35114" y="38983"/>
                  <a:pt x="37744" y="46717"/>
                </a:cubicBezTo>
                <a:cubicBezTo>
                  <a:pt x="40374" y="54452"/>
                  <a:pt x="41044" y="63321"/>
                  <a:pt x="42694" y="69921"/>
                </a:cubicBezTo>
                <a:cubicBezTo>
                  <a:pt x="44344" y="76521"/>
                  <a:pt x="44551" y="81007"/>
                  <a:pt x="47645" y="86318"/>
                </a:cubicBezTo>
                <a:cubicBezTo>
                  <a:pt x="50739" y="91629"/>
                  <a:pt x="57493" y="95446"/>
                  <a:pt x="61257" y="101788"/>
                </a:cubicBezTo>
                <a:cubicBezTo>
                  <a:pt x="65021" y="108131"/>
                  <a:pt x="68477" y="118237"/>
                  <a:pt x="70230" y="124373"/>
                </a:cubicBezTo>
                <a:cubicBezTo>
                  <a:pt x="71983" y="130509"/>
                  <a:pt x="71518" y="136232"/>
                  <a:pt x="71776" y="138604"/>
                </a:cubicBezTo>
              </a:path>
            </a:pathLst>
          </a:custGeom>
          <a:noFill/>
          <a:ln cap="flat" cmpd="sng" w="28575">
            <a:solidFill>
              <a:srgbClr val="783F04"/>
            </a:solidFill>
            <a:prstDash val="lgDash"/>
            <a:round/>
            <a:headEnd len="med" w="med" type="none"/>
            <a:tailEnd len="med" w="med" type="none"/>
          </a:ln>
        </p:spPr>
      </p:sp>
      <p:sp>
        <p:nvSpPr>
          <p:cNvPr id="269" name="Google Shape;269;p45"/>
          <p:cNvSpPr/>
          <p:nvPr/>
        </p:nvSpPr>
        <p:spPr>
          <a:xfrm>
            <a:off x="1786700" y="1693875"/>
            <a:ext cx="1068925" cy="1144725"/>
          </a:xfrm>
          <a:custGeom>
            <a:rect b="b" l="l" r="r" t="t"/>
            <a:pathLst>
              <a:path extrusionOk="0" h="45789" w="42757">
                <a:moveTo>
                  <a:pt x="40529" y="0"/>
                </a:moveTo>
                <a:cubicBezTo>
                  <a:pt x="40838" y="2527"/>
                  <a:pt x="43777" y="10158"/>
                  <a:pt x="42385" y="15160"/>
                </a:cubicBezTo>
                <a:cubicBezTo>
                  <a:pt x="40993" y="20162"/>
                  <a:pt x="36403" y="25988"/>
                  <a:pt x="32175" y="30010"/>
                </a:cubicBezTo>
                <a:cubicBezTo>
                  <a:pt x="27947" y="34032"/>
                  <a:pt x="22379" y="36662"/>
                  <a:pt x="17016" y="39292"/>
                </a:cubicBezTo>
                <a:cubicBezTo>
                  <a:pt x="11654" y="41922"/>
                  <a:pt x="2836" y="44706"/>
                  <a:pt x="0" y="45789"/>
                </a:cubicBezTo>
              </a:path>
            </a:pathLst>
          </a:custGeom>
          <a:noFill/>
          <a:ln cap="flat" cmpd="sng" w="38100">
            <a:solidFill>
              <a:srgbClr val="0000FF"/>
            </a:solidFill>
            <a:prstDash val="dot"/>
            <a:round/>
            <a:headEnd len="med" w="med" type="none"/>
            <a:tailEnd len="med" w="med" type="none"/>
          </a:ln>
        </p:spPr>
      </p:sp>
      <p:sp>
        <p:nvSpPr>
          <p:cNvPr id="270" name="Google Shape;270;p45"/>
          <p:cNvSpPr/>
          <p:nvPr/>
        </p:nvSpPr>
        <p:spPr>
          <a:xfrm>
            <a:off x="2867025" y="247500"/>
            <a:ext cx="4411225" cy="1786500"/>
          </a:xfrm>
          <a:custGeom>
            <a:rect b="b" l="l" r="r" t="t"/>
            <a:pathLst>
              <a:path extrusionOk="0" h="71460" w="176449">
                <a:moveTo>
                  <a:pt x="0" y="47631"/>
                </a:moveTo>
                <a:cubicBezTo>
                  <a:pt x="2543" y="48407"/>
                  <a:pt x="10293" y="48829"/>
                  <a:pt x="15260" y="52286"/>
                </a:cubicBezTo>
                <a:cubicBezTo>
                  <a:pt x="20227" y="55743"/>
                  <a:pt x="22892" y="66208"/>
                  <a:pt x="29801" y="68374"/>
                </a:cubicBezTo>
                <a:cubicBezTo>
                  <a:pt x="36711" y="70540"/>
                  <a:pt x="47642" y="65280"/>
                  <a:pt x="56717" y="65280"/>
                </a:cubicBezTo>
                <a:cubicBezTo>
                  <a:pt x="65792" y="65280"/>
                  <a:pt x="75436" y="67394"/>
                  <a:pt x="84253" y="68374"/>
                </a:cubicBezTo>
                <a:cubicBezTo>
                  <a:pt x="93071" y="69354"/>
                  <a:pt x="103503" y="72424"/>
                  <a:pt x="109622" y="71158"/>
                </a:cubicBezTo>
                <a:cubicBezTo>
                  <a:pt x="115741" y="69892"/>
                  <a:pt x="117680" y="64284"/>
                  <a:pt x="120968" y="60776"/>
                </a:cubicBezTo>
                <a:cubicBezTo>
                  <a:pt x="124256" y="57268"/>
                  <a:pt x="125157" y="54153"/>
                  <a:pt x="129350" y="50108"/>
                </a:cubicBezTo>
                <a:cubicBezTo>
                  <a:pt x="133544" y="46063"/>
                  <a:pt x="141167" y="40064"/>
                  <a:pt x="146129" y="36508"/>
                </a:cubicBezTo>
                <a:cubicBezTo>
                  <a:pt x="151091" y="32952"/>
                  <a:pt x="155153" y="32589"/>
                  <a:pt x="159123" y="28773"/>
                </a:cubicBezTo>
                <a:cubicBezTo>
                  <a:pt x="163094" y="24957"/>
                  <a:pt x="167064" y="18409"/>
                  <a:pt x="169952" y="13613"/>
                </a:cubicBezTo>
                <a:cubicBezTo>
                  <a:pt x="172840" y="8818"/>
                  <a:pt x="175366" y="2269"/>
                  <a:pt x="176449" y="0"/>
                </a:cubicBezTo>
              </a:path>
            </a:pathLst>
          </a:custGeom>
          <a:noFill/>
          <a:ln cap="flat" cmpd="sng" w="76200">
            <a:solidFill>
              <a:srgbClr val="980000"/>
            </a:solidFill>
            <a:prstDash val="solid"/>
            <a:round/>
            <a:headEnd len="med" w="med" type="none"/>
            <a:tailEnd len="med" w="med" type="none"/>
          </a:ln>
        </p:spPr>
      </p:sp>
      <p:sp>
        <p:nvSpPr>
          <p:cNvPr id="271" name="Google Shape;271;p45"/>
          <p:cNvSpPr/>
          <p:nvPr/>
        </p:nvSpPr>
        <p:spPr>
          <a:xfrm>
            <a:off x="2250775" y="2157950"/>
            <a:ext cx="726675" cy="1554650"/>
          </a:xfrm>
          <a:custGeom>
            <a:rect b="b" l="l" r="r" t="t"/>
            <a:pathLst>
              <a:path extrusionOk="0" h="62186" w="29067">
                <a:moveTo>
                  <a:pt x="28463" y="0"/>
                </a:moveTo>
                <a:cubicBezTo>
                  <a:pt x="28463" y="2063"/>
                  <a:pt x="29752" y="6909"/>
                  <a:pt x="28463" y="12375"/>
                </a:cubicBezTo>
                <a:cubicBezTo>
                  <a:pt x="27174" y="17841"/>
                  <a:pt x="23925" y="26401"/>
                  <a:pt x="20728" y="32795"/>
                </a:cubicBezTo>
                <a:cubicBezTo>
                  <a:pt x="17531" y="39189"/>
                  <a:pt x="12736" y="45841"/>
                  <a:pt x="9281" y="50739"/>
                </a:cubicBezTo>
                <a:cubicBezTo>
                  <a:pt x="5826" y="55638"/>
                  <a:pt x="1547" y="60278"/>
                  <a:pt x="0" y="62186"/>
                </a:cubicBezTo>
              </a:path>
            </a:pathLst>
          </a:custGeom>
          <a:noFill/>
          <a:ln cap="flat" cmpd="sng" w="38100">
            <a:solidFill>
              <a:schemeClr val="dk1"/>
            </a:solidFill>
            <a:prstDash val="lgDash"/>
            <a:round/>
            <a:headEnd len="med" w="med" type="none"/>
            <a:tailEnd len="med" w="med" type="none"/>
          </a:ln>
        </p:spPr>
      </p:sp>
      <p:sp>
        <p:nvSpPr>
          <p:cNvPr id="272" name="Google Shape;272;p45"/>
          <p:cNvSpPr/>
          <p:nvPr/>
        </p:nvSpPr>
        <p:spPr>
          <a:xfrm>
            <a:off x="847725" y="3113794"/>
            <a:ext cx="6763025" cy="1939225"/>
          </a:xfrm>
          <a:custGeom>
            <a:rect b="b" l="l" r="r" t="t"/>
            <a:pathLst>
              <a:path extrusionOk="0" h="77569" w="270521">
                <a:moveTo>
                  <a:pt x="0" y="57757"/>
                </a:moveTo>
                <a:cubicBezTo>
                  <a:pt x="3143" y="53884"/>
                  <a:pt x="14796" y="40739"/>
                  <a:pt x="18860" y="34516"/>
                </a:cubicBezTo>
                <a:cubicBezTo>
                  <a:pt x="22924" y="28293"/>
                  <a:pt x="21527" y="25975"/>
                  <a:pt x="24384" y="20419"/>
                </a:cubicBezTo>
                <a:cubicBezTo>
                  <a:pt x="27242" y="14863"/>
                  <a:pt x="31465" y="4131"/>
                  <a:pt x="36005" y="1178"/>
                </a:cubicBezTo>
                <a:cubicBezTo>
                  <a:pt x="40545" y="-1775"/>
                  <a:pt x="47530" y="1623"/>
                  <a:pt x="51626" y="2702"/>
                </a:cubicBezTo>
                <a:cubicBezTo>
                  <a:pt x="55722" y="3782"/>
                  <a:pt x="56325" y="7306"/>
                  <a:pt x="60579" y="7655"/>
                </a:cubicBezTo>
                <a:cubicBezTo>
                  <a:pt x="64834" y="8004"/>
                  <a:pt x="71914" y="5433"/>
                  <a:pt x="77153" y="4798"/>
                </a:cubicBezTo>
                <a:cubicBezTo>
                  <a:pt x="82392" y="4163"/>
                  <a:pt x="88266" y="2766"/>
                  <a:pt x="92012" y="3845"/>
                </a:cubicBezTo>
                <a:cubicBezTo>
                  <a:pt x="95759" y="4925"/>
                  <a:pt x="97441" y="7941"/>
                  <a:pt x="99632" y="11275"/>
                </a:cubicBezTo>
                <a:cubicBezTo>
                  <a:pt x="101823" y="14609"/>
                  <a:pt x="103283" y="19244"/>
                  <a:pt x="105156" y="23848"/>
                </a:cubicBezTo>
                <a:cubicBezTo>
                  <a:pt x="107029" y="28452"/>
                  <a:pt x="107125" y="36008"/>
                  <a:pt x="110871" y="38897"/>
                </a:cubicBezTo>
                <a:cubicBezTo>
                  <a:pt x="114618" y="41786"/>
                  <a:pt x="122174" y="41342"/>
                  <a:pt x="127635" y="41183"/>
                </a:cubicBezTo>
                <a:cubicBezTo>
                  <a:pt x="133096" y="41024"/>
                  <a:pt x="136779" y="38675"/>
                  <a:pt x="143637" y="37945"/>
                </a:cubicBezTo>
                <a:cubicBezTo>
                  <a:pt x="150495" y="37215"/>
                  <a:pt x="158210" y="36675"/>
                  <a:pt x="168783" y="36802"/>
                </a:cubicBezTo>
                <a:cubicBezTo>
                  <a:pt x="179356" y="36929"/>
                  <a:pt x="196565" y="37882"/>
                  <a:pt x="207074" y="38707"/>
                </a:cubicBezTo>
                <a:cubicBezTo>
                  <a:pt x="217583" y="39533"/>
                  <a:pt x="224378" y="40580"/>
                  <a:pt x="231839" y="41755"/>
                </a:cubicBezTo>
                <a:cubicBezTo>
                  <a:pt x="239300" y="42930"/>
                  <a:pt x="246666" y="43564"/>
                  <a:pt x="251841" y="45755"/>
                </a:cubicBezTo>
                <a:cubicBezTo>
                  <a:pt x="257016" y="47946"/>
                  <a:pt x="259874" y="50295"/>
                  <a:pt x="262890" y="54899"/>
                </a:cubicBezTo>
                <a:cubicBezTo>
                  <a:pt x="265906" y="59503"/>
                  <a:pt x="268733" y="69600"/>
                  <a:pt x="269939" y="73378"/>
                </a:cubicBezTo>
                <a:cubicBezTo>
                  <a:pt x="271146" y="77156"/>
                  <a:pt x="270097" y="76871"/>
                  <a:pt x="270129" y="77569"/>
                </a:cubicBezTo>
              </a:path>
            </a:pathLst>
          </a:custGeom>
          <a:noFill/>
          <a:ln cap="flat" cmpd="sng" w="9525">
            <a:solidFill>
              <a:srgbClr val="9900FF"/>
            </a:solidFill>
            <a:prstDash val="solid"/>
            <a:round/>
            <a:headEnd len="med" w="med" type="none"/>
            <a:tailEnd len="med" w="med" type="none"/>
          </a:ln>
        </p:spPr>
      </p:sp>
      <p:sp>
        <p:nvSpPr>
          <p:cNvPr id="273" name="Google Shape;273;p45"/>
          <p:cNvSpPr/>
          <p:nvPr/>
        </p:nvSpPr>
        <p:spPr>
          <a:xfrm>
            <a:off x="609600" y="1778857"/>
            <a:ext cx="6777050" cy="2502650"/>
          </a:xfrm>
          <a:custGeom>
            <a:rect b="b" l="l" r="r" t="t"/>
            <a:pathLst>
              <a:path extrusionOk="0" h="100106" w="271082">
                <a:moveTo>
                  <a:pt x="0" y="100106"/>
                </a:moveTo>
                <a:cubicBezTo>
                  <a:pt x="2254" y="98392"/>
                  <a:pt x="9621" y="95756"/>
                  <a:pt x="13526" y="89819"/>
                </a:cubicBezTo>
                <a:cubicBezTo>
                  <a:pt x="17431" y="83882"/>
                  <a:pt x="19971" y="69721"/>
                  <a:pt x="23432" y="64482"/>
                </a:cubicBezTo>
                <a:cubicBezTo>
                  <a:pt x="26893" y="59243"/>
                  <a:pt x="30607" y="61625"/>
                  <a:pt x="34290" y="58386"/>
                </a:cubicBezTo>
                <a:cubicBezTo>
                  <a:pt x="37973" y="55148"/>
                  <a:pt x="42355" y="47782"/>
                  <a:pt x="45530" y="45051"/>
                </a:cubicBezTo>
                <a:cubicBezTo>
                  <a:pt x="48705" y="42321"/>
                  <a:pt x="47943" y="44511"/>
                  <a:pt x="53340" y="42003"/>
                </a:cubicBezTo>
                <a:cubicBezTo>
                  <a:pt x="58738" y="39495"/>
                  <a:pt x="71279" y="35114"/>
                  <a:pt x="77915" y="30002"/>
                </a:cubicBezTo>
                <a:cubicBezTo>
                  <a:pt x="84551" y="24890"/>
                  <a:pt x="90107" y="15175"/>
                  <a:pt x="93155" y="11333"/>
                </a:cubicBezTo>
                <a:cubicBezTo>
                  <a:pt x="96203" y="7491"/>
                  <a:pt x="94139" y="6792"/>
                  <a:pt x="96203" y="6951"/>
                </a:cubicBezTo>
                <a:cubicBezTo>
                  <a:pt x="98267" y="7110"/>
                  <a:pt x="102711" y="9840"/>
                  <a:pt x="105537" y="12285"/>
                </a:cubicBezTo>
                <a:cubicBezTo>
                  <a:pt x="108363" y="14730"/>
                  <a:pt x="110236" y="19937"/>
                  <a:pt x="113157" y="21620"/>
                </a:cubicBezTo>
                <a:cubicBezTo>
                  <a:pt x="116078" y="23303"/>
                  <a:pt x="119983" y="23557"/>
                  <a:pt x="123063" y="22382"/>
                </a:cubicBezTo>
                <a:cubicBezTo>
                  <a:pt x="126143" y="21207"/>
                  <a:pt x="127890" y="15555"/>
                  <a:pt x="131636" y="14571"/>
                </a:cubicBezTo>
                <a:cubicBezTo>
                  <a:pt x="135383" y="13587"/>
                  <a:pt x="141319" y="15492"/>
                  <a:pt x="145542" y="16476"/>
                </a:cubicBezTo>
                <a:cubicBezTo>
                  <a:pt x="149765" y="17460"/>
                  <a:pt x="154400" y="18572"/>
                  <a:pt x="156972" y="20477"/>
                </a:cubicBezTo>
                <a:cubicBezTo>
                  <a:pt x="159544" y="22382"/>
                  <a:pt x="157862" y="26065"/>
                  <a:pt x="160973" y="27906"/>
                </a:cubicBezTo>
                <a:cubicBezTo>
                  <a:pt x="164085" y="29748"/>
                  <a:pt x="170942" y="30256"/>
                  <a:pt x="175641" y="31526"/>
                </a:cubicBezTo>
                <a:cubicBezTo>
                  <a:pt x="180340" y="32796"/>
                  <a:pt x="183643" y="33875"/>
                  <a:pt x="189167" y="35526"/>
                </a:cubicBezTo>
                <a:cubicBezTo>
                  <a:pt x="194692" y="37177"/>
                  <a:pt x="202724" y="41115"/>
                  <a:pt x="208788" y="41432"/>
                </a:cubicBezTo>
                <a:cubicBezTo>
                  <a:pt x="214852" y="41750"/>
                  <a:pt x="221266" y="38923"/>
                  <a:pt x="225552" y="37431"/>
                </a:cubicBezTo>
                <a:cubicBezTo>
                  <a:pt x="229838" y="35939"/>
                  <a:pt x="232728" y="34828"/>
                  <a:pt x="234506" y="32478"/>
                </a:cubicBezTo>
                <a:cubicBezTo>
                  <a:pt x="236284" y="30129"/>
                  <a:pt x="235903" y="26763"/>
                  <a:pt x="236220" y="23334"/>
                </a:cubicBezTo>
                <a:cubicBezTo>
                  <a:pt x="236538" y="19905"/>
                  <a:pt x="234982" y="15746"/>
                  <a:pt x="236411" y="11904"/>
                </a:cubicBezTo>
                <a:cubicBezTo>
                  <a:pt x="237840" y="8062"/>
                  <a:pt x="242602" y="1459"/>
                  <a:pt x="244793" y="284"/>
                </a:cubicBezTo>
                <a:cubicBezTo>
                  <a:pt x="246984" y="-891"/>
                  <a:pt x="248190" y="2030"/>
                  <a:pt x="249555" y="4856"/>
                </a:cubicBezTo>
                <a:cubicBezTo>
                  <a:pt x="250920" y="7682"/>
                  <a:pt x="252317" y="13111"/>
                  <a:pt x="252984" y="17238"/>
                </a:cubicBezTo>
                <a:cubicBezTo>
                  <a:pt x="253651" y="21366"/>
                  <a:pt x="252254" y="26700"/>
                  <a:pt x="253556" y="29621"/>
                </a:cubicBezTo>
                <a:cubicBezTo>
                  <a:pt x="254858" y="32542"/>
                  <a:pt x="257874" y="33843"/>
                  <a:pt x="260795" y="34764"/>
                </a:cubicBezTo>
                <a:cubicBezTo>
                  <a:pt x="263716" y="35685"/>
                  <a:pt x="269368" y="35082"/>
                  <a:pt x="271082" y="35145"/>
                </a:cubicBezTo>
              </a:path>
            </a:pathLst>
          </a:custGeom>
          <a:noFill/>
          <a:ln cap="flat" cmpd="sng" w="9525">
            <a:solidFill>
              <a:srgbClr val="FF00FF"/>
            </a:solidFill>
            <a:prstDash val="solid"/>
            <a:round/>
            <a:headEnd len="med" w="med" type="none"/>
            <a:tailEnd len="med" w="med" type="none"/>
          </a:ln>
        </p:spPr>
      </p:sp>
      <p:sp>
        <p:nvSpPr>
          <p:cNvPr id="274" name="Google Shape;274;p45"/>
          <p:cNvSpPr txBox="1"/>
          <p:nvPr/>
        </p:nvSpPr>
        <p:spPr>
          <a:xfrm>
            <a:off x="7300925" y="2471750"/>
            <a:ext cx="54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FF"/>
                </a:solidFill>
              </a:rPr>
              <a:t>70 F</a:t>
            </a:r>
            <a:endParaRPr>
              <a:solidFill>
                <a:srgbClr val="FF00FF"/>
              </a:solidFill>
            </a:endParaRPr>
          </a:p>
        </p:txBody>
      </p:sp>
      <p:sp>
        <p:nvSpPr>
          <p:cNvPr id="275" name="Google Shape;275;p45"/>
          <p:cNvSpPr txBox="1"/>
          <p:nvPr/>
        </p:nvSpPr>
        <p:spPr>
          <a:xfrm>
            <a:off x="7129475" y="4835813"/>
            <a:ext cx="54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00FF"/>
                </a:solidFill>
              </a:rPr>
              <a:t>75 F</a:t>
            </a:r>
            <a:endParaRPr>
              <a:solidFill>
                <a:srgbClr val="9900FF"/>
              </a:solidFill>
            </a:endParaRPr>
          </a:p>
        </p:txBody>
      </p:sp>
      <p:sp>
        <p:nvSpPr>
          <p:cNvPr id="276" name="Google Shape;276;p45"/>
          <p:cNvSpPr/>
          <p:nvPr/>
        </p:nvSpPr>
        <p:spPr>
          <a:xfrm>
            <a:off x="609600" y="990872"/>
            <a:ext cx="6919925" cy="1290750"/>
          </a:xfrm>
          <a:custGeom>
            <a:rect b="b" l="l" r="r" t="t"/>
            <a:pathLst>
              <a:path extrusionOk="0" h="51630" w="276797">
                <a:moveTo>
                  <a:pt x="0" y="40185"/>
                </a:moveTo>
                <a:cubicBezTo>
                  <a:pt x="1746" y="40185"/>
                  <a:pt x="6382" y="39899"/>
                  <a:pt x="10478" y="40185"/>
                </a:cubicBezTo>
                <a:cubicBezTo>
                  <a:pt x="14574" y="40471"/>
                  <a:pt x="20829" y="40534"/>
                  <a:pt x="24575" y="41899"/>
                </a:cubicBezTo>
                <a:cubicBezTo>
                  <a:pt x="28322" y="43264"/>
                  <a:pt x="29147" y="47900"/>
                  <a:pt x="32957" y="48376"/>
                </a:cubicBezTo>
                <a:cubicBezTo>
                  <a:pt x="36767" y="48852"/>
                  <a:pt x="43435" y="44757"/>
                  <a:pt x="47435" y="44757"/>
                </a:cubicBezTo>
                <a:cubicBezTo>
                  <a:pt x="51436" y="44757"/>
                  <a:pt x="53658" y="47233"/>
                  <a:pt x="56960" y="48376"/>
                </a:cubicBezTo>
                <a:cubicBezTo>
                  <a:pt x="60262" y="49519"/>
                  <a:pt x="63247" y="51837"/>
                  <a:pt x="67247" y="51615"/>
                </a:cubicBezTo>
                <a:cubicBezTo>
                  <a:pt x="71248" y="51393"/>
                  <a:pt x="78328" y="49393"/>
                  <a:pt x="80963" y="47043"/>
                </a:cubicBezTo>
                <a:cubicBezTo>
                  <a:pt x="83598" y="44694"/>
                  <a:pt x="83661" y="39328"/>
                  <a:pt x="83058" y="37518"/>
                </a:cubicBezTo>
                <a:cubicBezTo>
                  <a:pt x="82455" y="35708"/>
                  <a:pt x="79883" y="37168"/>
                  <a:pt x="77343" y="36184"/>
                </a:cubicBezTo>
                <a:cubicBezTo>
                  <a:pt x="74803" y="35200"/>
                  <a:pt x="69215" y="33866"/>
                  <a:pt x="67818" y="31612"/>
                </a:cubicBezTo>
                <a:cubicBezTo>
                  <a:pt x="66421" y="29358"/>
                  <a:pt x="66231" y="25294"/>
                  <a:pt x="68961" y="22659"/>
                </a:cubicBezTo>
                <a:cubicBezTo>
                  <a:pt x="71692" y="20024"/>
                  <a:pt x="79121" y="16246"/>
                  <a:pt x="84201" y="15801"/>
                </a:cubicBezTo>
                <a:cubicBezTo>
                  <a:pt x="89281" y="15357"/>
                  <a:pt x="95155" y="17325"/>
                  <a:pt x="99441" y="19992"/>
                </a:cubicBezTo>
                <a:cubicBezTo>
                  <a:pt x="103727" y="22659"/>
                  <a:pt x="107062" y="28501"/>
                  <a:pt x="109919" y="31803"/>
                </a:cubicBezTo>
                <a:cubicBezTo>
                  <a:pt x="112777" y="35105"/>
                  <a:pt x="114427" y="38026"/>
                  <a:pt x="116586" y="39804"/>
                </a:cubicBezTo>
                <a:cubicBezTo>
                  <a:pt x="118745" y="41582"/>
                  <a:pt x="119762" y="42281"/>
                  <a:pt x="122873" y="42471"/>
                </a:cubicBezTo>
                <a:cubicBezTo>
                  <a:pt x="125985" y="42662"/>
                  <a:pt x="131096" y="40757"/>
                  <a:pt x="135255" y="40947"/>
                </a:cubicBezTo>
                <a:cubicBezTo>
                  <a:pt x="139414" y="41138"/>
                  <a:pt x="144272" y="43582"/>
                  <a:pt x="147828" y="43614"/>
                </a:cubicBezTo>
                <a:cubicBezTo>
                  <a:pt x="151384" y="43646"/>
                  <a:pt x="153829" y="41740"/>
                  <a:pt x="156591" y="41137"/>
                </a:cubicBezTo>
                <a:cubicBezTo>
                  <a:pt x="159353" y="40534"/>
                  <a:pt x="161322" y="40185"/>
                  <a:pt x="164402" y="39994"/>
                </a:cubicBezTo>
                <a:cubicBezTo>
                  <a:pt x="167482" y="39804"/>
                  <a:pt x="171800" y="39296"/>
                  <a:pt x="175070" y="39994"/>
                </a:cubicBezTo>
                <a:cubicBezTo>
                  <a:pt x="178340" y="40693"/>
                  <a:pt x="179705" y="44407"/>
                  <a:pt x="184023" y="44185"/>
                </a:cubicBezTo>
                <a:cubicBezTo>
                  <a:pt x="188341" y="43963"/>
                  <a:pt x="196533" y="41582"/>
                  <a:pt x="200978" y="38661"/>
                </a:cubicBezTo>
                <a:cubicBezTo>
                  <a:pt x="205423" y="35740"/>
                  <a:pt x="206597" y="31009"/>
                  <a:pt x="210693" y="26659"/>
                </a:cubicBezTo>
                <a:cubicBezTo>
                  <a:pt x="214789" y="22309"/>
                  <a:pt x="221615" y="16118"/>
                  <a:pt x="225552" y="12562"/>
                </a:cubicBezTo>
                <a:cubicBezTo>
                  <a:pt x="229489" y="9006"/>
                  <a:pt x="230473" y="7165"/>
                  <a:pt x="234315" y="5323"/>
                </a:cubicBezTo>
                <a:cubicBezTo>
                  <a:pt x="238157" y="3482"/>
                  <a:pt x="244349" y="2307"/>
                  <a:pt x="248603" y="1513"/>
                </a:cubicBezTo>
                <a:cubicBezTo>
                  <a:pt x="252858" y="719"/>
                  <a:pt x="257905" y="-836"/>
                  <a:pt x="259842" y="561"/>
                </a:cubicBezTo>
                <a:cubicBezTo>
                  <a:pt x="261779" y="1958"/>
                  <a:pt x="260382" y="7228"/>
                  <a:pt x="260223" y="9895"/>
                </a:cubicBezTo>
                <a:cubicBezTo>
                  <a:pt x="260064" y="12562"/>
                  <a:pt x="258509" y="14309"/>
                  <a:pt x="258890" y="16563"/>
                </a:cubicBezTo>
                <a:cubicBezTo>
                  <a:pt x="259271" y="18817"/>
                  <a:pt x="260445" y="21326"/>
                  <a:pt x="262509" y="23421"/>
                </a:cubicBezTo>
                <a:cubicBezTo>
                  <a:pt x="264573" y="25517"/>
                  <a:pt x="268891" y="27961"/>
                  <a:pt x="271272" y="29136"/>
                </a:cubicBezTo>
                <a:cubicBezTo>
                  <a:pt x="273653" y="30311"/>
                  <a:pt x="275876" y="30247"/>
                  <a:pt x="276797" y="30469"/>
                </a:cubicBezTo>
              </a:path>
            </a:pathLst>
          </a:custGeom>
          <a:noFill/>
          <a:ln cap="flat" cmpd="sng" w="9525">
            <a:solidFill>
              <a:srgbClr val="00FF00"/>
            </a:solidFill>
            <a:prstDash val="solid"/>
            <a:round/>
            <a:headEnd len="med" w="med" type="none"/>
            <a:tailEnd len="med" w="med" type="none"/>
          </a:ln>
        </p:spPr>
      </p:sp>
      <p:sp>
        <p:nvSpPr>
          <p:cNvPr id="277" name="Google Shape;277;p45"/>
          <p:cNvSpPr txBox="1"/>
          <p:nvPr/>
        </p:nvSpPr>
        <p:spPr>
          <a:xfrm>
            <a:off x="2352675" y="1109675"/>
            <a:ext cx="548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rgbClr val="FF0000"/>
                </a:solidFill>
              </a:rPr>
              <a:t>L</a:t>
            </a:r>
            <a:endParaRPr b="1" sz="3600">
              <a:solidFill>
                <a:srgbClr val="FF0000"/>
              </a:solidFill>
            </a:endParaRPr>
          </a:p>
        </p:txBody>
      </p:sp>
      <p:sp>
        <p:nvSpPr>
          <p:cNvPr id="278" name="Google Shape;278;p45"/>
          <p:cNvSpPr txBox="1"/>
          <p:nvPr/>
        </p:nvSpPr>
        <p:spPr>
          <a:xfrm>
            <a:off x="7453325" y="1557350"/>
            <a:ext cx="54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FF00"/>
                </a:solidFill>
              </a:rPr>
              <a:t>65 F</a:t>
            </a:r>
            <a:endParaRPr>
              <a:solidFill>
                <a:srgbClr val="00FF00"/>
              </a:solidFill>
            </a:endParaRPr>
          </a:p>
        </p:txBody>
      </p:sp>
      <p:sp>
        <p:nvSpPr>
          <p:cNvPr id="279" name="Google Shape;279;p45"/>
          <p:cNvSpPr txBox="1"/>
          <p:nvPr/>
        </p:nvSpPr>
        <p:spPr>
          <a:xfrm>
            <a:off x="600075" y="-33325"/>
            <a:ext cx="548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rgbClr val="FF0000"/>
                </a:solidFill>
              </a:rPr>
              <a:t>L</a:t>
            </a:r>
            <a:endParaRPr b="1" sz="3600">
              <a:solidFill>
                <a:srgbClr val="FF0000"/>
              </a:solidFill>
            </a:endParaRPr>
          </a:p>
        </p:txBody>
      </p:sp>
      <p:sp>
        <p:nvSpPr>
          <p:cNvPr id="280" name="Google Shape;280;p45"/>
          <p:cNvSpPr/>
          <p:nvPr/>
        </p:nvSpPr>
        <p:spPr>
          <a:xfrm>
            <a:off x="4176675" y="2389975"/>
            <a:ext cx="232700" cy="525975"/>
          </a:xfrm>
          <a:custGeom>
            <a:rect b="b" l="l" r="r" t="t"/>
            <a:pathLst>
              <a:path extrusionOk="0" h="21039" w="9308">
                <a:moveTo>
                  <a:pt x="0" y="0"/>
                </a:moveTo>
                <a:cubicBezTo>
                  <a:pt x="1083" y="1031"/>
                  <a:pt x="4950" y="3868"/>
                  <a:pt x="6497" y="6188"/>
                </a:cubicBezTo>
                <a:cubicBezTo>
                  <a:pt x="8044" y="8509"/>
                  <a:pt x="9179" y="11448"/>
                  <a:pt x="9282" y="13923"/>
                </a:cubicBezTo>
                <a:cubicBezTo>
                  <a:pt x="9385" y="16398"/>
                  <a:pt x="7477" y="19853"/>
                  <a:pt x="7116" y="21039"/>
                </a:cubicBezTo>
              </a:path>
            </a:pathLst>
          </a:custGeom>
          <a:noFill/>
          <a:ln cap="flat" cmpd="sng" w="19050">
            <a:solidFill>
              <a:srgbClr val="0000FF"/>
            </a:solidFill>
            <a:prstDash val="dot"/>
            <a:round/>
            <a:headEnd len="med" w="med" type="none"/>
            <a:tailEnd len="med" w="med" type="none"/>
          </a:ln>
        </p:spPr>
      </p:sp>
      <p:sp>
        <p:nvSpPr>
          <p:cNvPr id="281" name="Google Shape;281;p45"/>
          <p:cNvSpPr/>
          <p:nvPr/>
        </p:nvSpPr>
        <p:spPr>
          <a:xfrm>
            <a:off x="6040700" y="2397725"/>
            <a:ext cx="119500" cy="665175"/>
          </a:xfrm>
          <a:custGeom>
            <a:rect b="b" l="l" r="r" t="t"/>
            <a:pathLst>
              <a:path extrusionOk="0" h="26607" w="4780">
                <a:moveTo>
                  <a:pt x="0" y="0"/>
                </a:moveTo>
                <a:cubicBezTo>
                  <a:pt x="774" y="1392"/>
                  <a:pt x="4125" y="5311"/>
                  <a:pt x="4641" y="8353"/>
                </a:cubicBezTo>
                <a:cubicBezTo>
                  <a:pt x="5157" y="11395"/>
                  <a:pt x="3764" y="15211"/>
                  <a:pt x="3094" y="18253"/>
                </a:cubicBezTo>
                <a:cubicBezTo>
                  <a:pt x="2424" y="21295"/>
                  <a:pt x="1032" y="25215"/>
                  <a:pt x="619" y="26607"/>
                </a:cubicBezTo>
              </a:path>
            </a:pathLst>
          </a:custGeom>
          <a:noFill/>
          <a:ln cap="flat" cmpd="sng" w="19050">
            <a:solidFill>
              <a:schemeClr val="dk1"/>
            </a:solidFill>
            <a:prstDash val="dot"/>
            <a:round/>
            <a:headEnd len="med" w="med" type="none"/>
            <a:tailEnd len="med" w="med" type="none"/>
          </a:ln>
        </p:spPr>
      </p:sp>
      <p:sp>
        <p:nvSpPr>
          <p:cNvPr id="282" name="Google Shape;282;p45"/>
          <p:cNvSpPr/>
          <p:nvPr/>
        </p:nvSpPr>
        <p:spPr>
          <a:xfrm>
            <a:off x="6241800" y="2018725"/>
            <a:ext cx="417675" cy="634250"/>
          </a:xfrm>
          <a:custGeom>
            <a:rect b="b" l="l" r="r" t="t"/>
            <a:pathLst>
              <a:path extrusionOk="0" h="25370" w="16707">
                <a:moveTo>
                  <a:pt x="0" y="0"/>
                </a:moveTo>
                <a:cubicBezTo>
                  <a:pt x="1341" y="1083"/>
                  <a:pt x="5930" y="4022"/>
                  <a:pt x="8044" y="6497"/>
                </a:cubicBezTo>
                <a:cubicBezTo>
                  <a:pt x="10158" y="8972"/>
                  <a:pt x="11241" y="11705"/>
                  <a:pt x="12685" y="14850"/>
                </a:cubicBezTo>
                <a:cubicBezTo>
                  <a:pt x="14129" y="17996"/>
                  <a:pt x="16037" y="23617"/>
                  <a:pt x="16707" y="25370"/>
                </a:cubicBezTo>
              </a:path>
            </a:pathLst>
          </a:custGeom>
          <a:noFill/>
          <a:ln cap="flat" cmpd="sng" w="19050">
            <a:solidFill>
              <a:schemeClr val="dk1"/>
            </a:solidFill>
            <a:prstDash val="dot"/>
            <a:round/>
            <a:headEnd len="med" w="med" type="none"/>
            <a:tailEnd len="med" w="med" type="none"/>
          </a:ln>
        </p:spPr>
      </p:sp>
      <p:sp>
        <p:nvSpPr>
          <p:cNvPr id="283" name="Google Shape;283;p45"/>
          <p:cNvSpPr/>
          <p:nvPr/>
        </p:nvSpPr>
        <p:spPr>
          <a:xfrm>
            <a:off x="3519225" y="2529200"/>
            <a:ext cx="278451" cy="835341"/>
          </a:xfrm>
          <a:custGeom>
            <a:rect b="b" l="l" r="r" t="t"/>
            <a:pathLst>
              <a:path extrusionOk="0" h="29701" w="9591">
                <a:moveTo>
                  <a:pt x="0" y="0"/>
                </a:moveTo>
                <a:cubicBezTo>
                  <a:pt x="1031" y="2372"/>
                  <a:pt x="4590" y="9282"/>
                  <a:pt x="6188" y="14232"/>
                </a:cubicBezTo>
                <a:cubicBezTo>
                  <a:pt x="7787" y="19182"/>
                  <a:pt x="9024" y="27123"/>
                  <a:pt x="9591" y="29701"/>
                </a:cubicBezTo>
              </a:path>
            </a:pathLst>
          </a:custGeom>
          <a:noFill/>
          <a:ln cap="flat" cmpd="sng" w="19050">
            <a:solidFill>
              <a:schemeClr val="dk1"/>
            </a:solidFill>
            <a:prstDash val="dot"/>
            <a:round/>
            <a:headEnd len="med" w="med" type="none"/>
            <a:tailEnd len="med" w="med" type="none"/>
          </a:ln>
        </p:spPr>
      </p:sp>
      <p:sp>
        <p:nvSpPr>
          <p:cNvPr id="284" name="Google Shape;284;p45"/>
          <p:cNvSpPr txBox="1"/>
          <p:nvPr/>
        </p:nvSpPr>
        <p:spPr>
          <a:xfrm>
            <a:off x="3759025" y="4122525"/>
            <a:ext cx="35811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Example 3:</a:t>
            </a:r>
            <a:endParaRPr b="1" sz="1800"/>
          </a:p>
          <a:p>
            <a:pPr indent="0" lvl="0" marL="0" rtl="0" algn="l">
              <a:spcBef>
                <a:spcPts val="0"/>
              </a:spcBef>
              <a:spcAft>
                <a:spcPts val="0"/>
              </a:spcAft>
              <a:buNone/>
            </a:pPr>
            <a:r>
              <a:rPr lang="en"/>
              <a:t>Where are the relevant boundaries?</a:t>
            </a:r>
            <a:endParaRPr/>
          </a:p>
          <a:p>
            <a:pPr indent="0" lvl="0" marL="0" rtl="0" algn="l">
              <a:spcBef>
                <a:spcPts val="0"/>
              </a:spcBef>
              <a:spcAft>
                <a:spcPts val="0"/>
              </a:spcAft>
              <a:buNone/>
            </a:pPr>
            <a:r>
              <a:rPr lang="en"/>
              <a:t>How expansive is the warm sector?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p46"/>
          <p:cNvPicPr preferRelativeResize="0"/>
          <p:nvPr/>
        </p:nvPicPr>
        <p:blipFill>
          <a:blip r:embed="rId3">
            <a:alphaModFix/>
          </a:blip>
          <a:stretch>
            <a:fillRect/>
          </a:stretch>
        </p:blipFill>
        <p:spPr>
          <a:xfrm>
            <a:off x="533400" y="0"/>
            <a:ext cx="8156875" cy="5143500"/>
          </a:xfrm>
          <a:prstGeom prst="rect">
            <a:avLst/>
          </a:prstGeom>
          <a:noFill/>
          <a:ln>
            <a:noFill/>
          </a:ln>
        </p:spPr>
      </p:pic>
      <p:sp>
        <p:nvSpPr>
          <p:cNvPr id="290" name="Google Shape;290;p46"/>
          <p:cNvSpPr/>
          <p:nvPr/>
        </p:nvSpPr>
        <p:spPr>
          <a:xfrm>
            <a:off x="595575" y="1562375"/>
            <a:ext cx="1794400" cy="3465100"/>
          </a:xfrm>
          <a:custGeom>
            <a:rect b="b" l="l" r="r" t="t"/>
            <a:pathLst>
              <a:path extrusionOk="0" h="138604" w="71776">
                <a:moveTo>
                  <a:pt x="0" y="0"/>
                </a:moveTo>
                <a:cubicBezTo>
                  <a:pt x="4486" y="3919"/>
                  <a:pt x="20625" y="15728"/>
                  <a:pt x="26916" y="23514"/>
                </a:cubicBezTo>
                <a:cubicBezTo>
                  <a:pt x="33207" y="31300"/>
                  <a:pt x="35114" y="38983"/>
                  <a:pt x="37744" y="46717"/>
                </a:cubicBezTo>
                <a:cubicBezTo>
                  <a:pt x="40374" y="54452"/>
                  <a:pt x="41044" y="63321"/>
                  <a:pt x="42694" y="69921"/>
                </a:cubicBezTo>
                <a:cubicBezTo>
                  <a:pt x="44344" y="76521"/>
                  <a:pt x="44551" y="81007"/>
                  <a:pt x="47645" y="86318"/>
                </a:cubicBezTo>
                <a:cubicBezTo>
                  <a:pt x="50739" y="91629"/>
                  <a:pt x="57493" y="95446"/>
                  <a:pt x="61257" y="101788"/>
                </a:cubicBezTo>
                <a:cubicBezTo>
                  <a:pt x="65021" y="108131"/>
                  <a:pt x="68477" y="118237"/>
                  <a:pt x="70230" y="124373"/>
                </a:cubicBezTo>
                <a:cubicBezTo>
                  <a:pt x="71983" y="130509"/>
                  <a:pt x="71518" y="136232"/>
                  <a:pt x="71776" y="138604"/>
                </a:cubicBezTo>
              </a:path>
            </a:pathLst>
          </a:custGeom>
          <a:noFill/>
          <a:ln cap="flat" cmpd="sng" w="28575">
            <a:solidFill>
              <a:srgbClr val="783F04"/>
            </a:solidFill>
            <a:prstDash val="lgDash"/>
            <a:round/>
            <a:headEnd len="med" w="med" type="none"/>
            <a:tailEnd len="med" w="med" type="none"/>
          </a:ln>
        </p:spPr>
      </p:sp>
      <p:sp>
        <p:nvSpPr>
          <p:cNvPr id="291" name="Google Shape;291;p46"/>
          <p:cNvSpPr/>
          <p:nvPr/>
        </p:nvSpPr>
        <p:spPr>
          <a:xfrm>
            <a:off x="1786700" y="1693875"/>
            <a:ext cx="1068925" cy="1144725"/>
          </a:xfrm>
          <a:custGeom>
            <a:rect b="b" l="l" r="r" t="t"/>
            <a:pathLst>
              <a:path extrusionOk="0" h="45789" w="42757">
                <a:moveTo>
                  <a:pt x="40529" y="0"/>
                </a:moveTo>
                <a:cubicBezTo>
                  <a:pt x="40838" y="2527"/>
                  <a:pt x="43777" y="10158"/>
                  <a:pt x="42385" y="15160"/>
                </a:cubicBezTo>
                <a:cubicBezTo>
                  <a:pt x="40993" y="20162"/>
                  <a:pt x="36403" y="25988"/>
                  <a:pt x="32175" y="30010"/>
                </a:cubicBezTo>
                <a:cubicBezTo>
                  <a:pt x="27947" y="34032"/>
                  <a:pt x="22379" y="36662"/>
                  <a:pt x="17016" y="39292"/>
                </a:cubicBezTo>
                <a:cubicBezTo>
                  <a:pt x="11654" y="41922"/>
                  <a:pt x="2836" y="44706"/>
                  <a:pt x="0" y="45789"/>
                </a:cubicBezTo>
              </a:path>
            </a:pathLst>
          </a:custGeom>
          <a:noFill/>
          <a:ln cap="flat" cmpd="sng" w="38100">
            <a:solidFill>
              <a:srgbClr val="0000FF"/>
            </a:solidFill>
            <a:prstDash val="dot"/>
            <a:round/>
            <a:headEnd len="med" w="med" type="none"/>
            <a:tailEnd len="med" w="med" type="none"/>
          </a:ln>
        </p:spPr>
      </p:sp>
      <p:sp>
        <p:nvSpPr>
          <p:cNvPr id="292" name="Google Shape;292;p46"/>
          <p:cNvSpPr/>
          <p:nvPr/>
        </p:nvSpPr>
        <p:spPr>
          <a:xfrm>
            <a:off x="2867025" y="247500"/>
            <a:ext cx="4411225" cy="1786500"/>
          </a:xfrm>
          <a:custGeom>
            <a:rect b="b" l="l" r="r" t="t"/>
            <a:pathLst>
              <a:path extrusionOk="0" h="71460" w="176449">
                <a:moveTo>
                  <a:pt x="0" y="47631"/>
                </a:moveTo>
                <a:cubicBezTo>
                  <a:pt x="2543" y="48407"/>
                  <a:pt x="10293" y="48829"/>
                  <a:pt x="15260" y="52286"/>
                </a:cubicBezTo>
                <a:cubicBezTo>
                  <a:pt x="20227" y="55743"/>
                  <a:pt x="22892" y="66208"/>
                  <a:pt x="29801" y="68374"/>
                </a:cubicBezTo>
                <a:cubicBezTo>
                  <a:pt x="36711" y="70540"/>
                  <a:pt x="47642" y="65280"/>
                  <a:pt x="56717" y="65280"/>
                </a:cubicBezTo>
                <a:cubicBezTo>
                  <a:pt x="65792" y="65280"/>
                  <a:pt x="75436" y="67394"/>
                  <a:pt x="84253" y="68374"/>
                </a:cubicBezTo>
                <a:cubicBezTo>
                  <a:pt x="93071" y="69354"/>
                  <a:pt x="103503" y="72424"/>
                  <a:pt x="109622" y="71158"/>
                </a:cubicBezTo>
                <a:cubicBezTo>
                  <a:pt x="115741" y="69892"/>
                  <a:pt x="117680" y="64284"/>
                  <a:pt x="120968" y="60776"/>
                </a:cubicBezTo>
                <a:cubicBezTo>
                  <a:pt x="124256" y="57268"/>
                  <a:pt x="125157" y="54153"/>
                  <a:pt x="129350" y="50108"/>
                </a:cubicBezTo>
                <a:cubicBezTo>
                  <a:pt x="133544" y="46063"/>
                  <a:pt x="141167" y="40064"/>
                  <a:pt x="146129" y="36508"/>
                </a:cubicBezTo>
                <a:cubicBezTo>
                  <a:pt x="151091" y="32952"/>
                  <a:pt x="155153" y="32589"/>
                  <a:pt x="159123" y="28773"/>
                </a:cubicBezTo>
                <a:cubicBezTo>
                  <a:pt x="163094" y="24957"/>
                  <a:pt x="167064" y="18409"/>
                  <a:pt x="169952" y="13613"/>
                </a:cubicBezTo>
                <a:cubicBezTo>
                  <a:pt x="172840" y="8818"/>
                  <a:pt x="175366" y="2269"/>
                  <a:pt x="176449" y="0"/>
                </a:cubicBezTo>
              </a:path>
            </a:pathLst>
          </a:custGeom>
          <a:noFill/>
          <a:ln cap="flat" cmpd="sng" w="76200">
            <a:solidFill>
              <a:srgbClr val="980000"/>
            </a:solidFill>
            <a:prstDash val="solid"/>
            <a:round/>
            <a:headEnd len="med" w="med" type="none"/>
            <a:tailEnd len="med" w="med" type="none"/>
          </a:ln>
        </p:spPr>
      </p:sp>
      <p:sp>
        <p:nvSpPr>
          <p:cNvPr id="293" name="Google Shape;293;p46"/>
          <p:cNvSpPr/>
          <p:nvPr/>
        </p:nvSpPr>
        <p:spPr>
          <a:xfrm>
            <a:off x="2250775" y="2157950"/>
            <a:ext cx="726675" cy="1554650"/>
          </a:xfrm>
          <a:custGeom>
            <a:rect b="b" l="l" r="r" t="t"/>
            <a:pathLst>
              <a:path extrusionOk="0" h="62186" w="29067">
                <a:moveTo>
                  <a:pt x="28463" y="0"/>
                </a:moveTo>
                <a:cubicBezTo>
                  <a:pt x="28463" y="2063"/>
                  <a:pt x="29752" y="6909"/>
                  <a:pt x="28463" y="12375"/>
                </a:cubicBezTo>
                <a:cubicBezTo>
                  <a:pt x="27174" y="17841"/>
                  <a:pt x="23925" y="26401"/>
                  <a:pt x="20728" y="32795"/>
                </a:cubicBezTo>
                <a:cubicBezTo>
                  <a:pt x="17531" y="39189"/>
                  <a:pt x="12736" y="45841"/>
                  <a:pt x="9281" y="50739"/>
                </a:cubicBezTo>
                <a:cubicBezTo>
                  <a:pt x="5826" y="55638"/>
                  <a:pt x="1547" y="60278"/>
                  <a:pt x="0" y="62186"/>
                </a:cubicBezTo>
              </a:path>
            </a:pathLst>
          </a:custGeom>
          <a:noFill/>
          <a:ln cap="flat" cmpd="sng" w="38100">
            <a:solidFill>
              <a:schemeClr val="dk1"/>
            </a:solidFill>
            <a:prstDash val="lgDash"/>
            <a:round/>
            <a:headEnd len="med" w="med" type="none"/>
            <a:tailEnd len="med" w="med" type="none"/>
          </a:ln>
        </p:spPr>
      </p:sp>
      <p:sp>
        <p:nvSpPr>
          <p:cNvPr id="294" name="Google Shape;294;p46"/>
          <p:cNvSpPr/>
          <p:nvPr/>
        </p:nvSpPr>
        <p:spPr>
          <a:xfrm>
            <a:off x="847725" y="3113794"/>
            <a:ext cx="6763025" cy="1939225"/>
          </a:xfrm>
          <a:custGeom>
            <a:rect b="b" l="l" r="r" t="t"/>
            <a:pathLst>
              <a:path extrusionOk="0" h="77569" w="270521">
                <a:moveTo>
                  <a:pt x="0" y="57757"/>
                </a:moveTo>
                <a:cubicBezTo>
                  <a:pt x="3143" y="53884"/>
                  <a:pt x="14796" y="40739"/>
                  <a:pt x="18860" y="34516"/>
                </a:cubicBezTo>
                <a:cubicBezTo>
                  <a:pt x="22924" y="28293"/>
                  <a:pt x="21527" y="25975"/>
                  <a:pt x="24384" y="20419"/>
                </a:cubicBezTo>
                <a:cubicBezTo>
                  <a:pt x="27242" y="14863"/>
                  <a:pt x="31465" y="4131"/>
                  <a:pt x="36005" y="1178"/>
                </a:cubicBezTo>
                <a:cubicBezTo>
                  <a:pt x="40545" y="-1775"/>
                  <a:pt x="47530" y="1623"/>
                  <a:pt x="51626" y="2702"/>
                </a:cubicBezTo>
                <a:cubicBezTo>
                  <a:pt x="55722" y="3782"/>
                  <a:pt x="56325" y="7306"/>
                  <a:pt x="60579" y="7655"/>
                </a:cubicBezTo>
                <a:cubicBezTo>
                  <a:pt x="64834" y="8004"/>
                  <a:pt x="71914" y="5433"/>
                  <a:pt x="77153" y="4798"/>
                </a:cubicBezTo>
                <a:cubicBezTo>
                  <a:pt x="82392" y="4163"/>
                  <a:pt x="88266" y="2766"/>
                  <a:pt x="92012" y="3845"/>
                </a:cubicBezTo>
                <a:cubicBezTo>
                  <a:pt x="95759" y="4925"/>
                  <a:pt x="97441" y="7941"/>
                  <a:pt x="99632" y="11275"/>
                </a:cubicBezTo>
                <a:cubicBezTo>
                  <a:pt x="101823" y="14609"/>
                  <a:pt x="103283" y="19244"/>
                  <a:pt x="105156" y="23848"/>
                </a:cubicBezTo>
                <a:cubicBezTo>
                  <a:pt x="107029" y="28452"/>
                  <a:pt x="107125" y="36008"/>
                  <a:pt x="110871" y="38897"/>
                </a:cubicBezTo>
                <a:cubicBezTo>
                  <a:pt x="114618" y="41786"/>
                  <a:pt x="122174" y="41342"/>
                  <a:pt x="127635" y="41183"/>
                </a:cubicBezTo>
                <a:cubicBezTo>
                  <a:pt x="133096" y="41024"/>
                  <a:pt x="136779" y="38675"/>
                  <a:pt x="143637" y="37945"/>
                </a:cubicBezTo>
                <a:cubicBezTo>
                  <a:pt x="150495" y="37215"/>
                  <a:pt x="158210" y="36675"/>
                  <a:pt x="168783" y="36802"/>
                </a:cubicBezTo>
                <a:cubicBezTo>
                  <a:pt x="179356" y="36929"/>
                  <a:pt x="196565" y="37882"/>
                  <a:pt x="207074" y="38707"/>
                </a:cubicBezTo>
                <a:cubicBezTo>
                  <a:pt x="217583" y="39533"/>
                  <a:pt x="224378" y="40580"/>
                  <a:pt x="231839" y="41755"/>
                </a:cubicBezTo>
                <a:cubicBezTo>
                  <a:pt x="239300" y="42930"/>
                  <a:pt x="246666" y="43564"/>
                  <a:pt x="251841" y="45755"/>
                </a:cubicBezTo>
                <a:cubicBezTo>
                  <a:pt x="257016" y="47946"/>
                  <a:pt x="259874" y="50295"/>
                  <a:pt x="262890" y="54899"/>
                </a:cubicBezTo>
                <a:cubicBezTo>
                  <a:pt x="265906" y="59503"/>
                  <a:pt x="268733" y="69600"/>
                  <a:pt x="269939" y="73378"/>
                </a:cubicBezTo>
                <a:cubicBezTo>
                  <a:pt x="271146" y="77156"/>
                  <a:pt x="270097" y="76871"/>
                  <a:pt x="270129" y="77569"/>
                </a:cubicBezTo>
              </a:path>
            </a:pathLst>
          </a:custGeom>
          <a:noFill/>
          <a:ln cap="flat" cmpd="sng" w="9525">
            <a:solidFill>
              <a:srgbClr val="9900FF"/>
            </a:solidFill>
            <a:prstDash val="solid"/>
            <a:round/>
            <a:headEnd len="med" w="med" type="none"/>
            <a:tailEnd len="med" w="med" type="none"/>
          </a:ln>
        </p:spPr>
      </p:sp>
      <p:sp>
        <p:nvSpPr>
          <p:cNvPr id="295" name="Google Shape;295;p46"/>
          <p:cNvSpPr/>
          <p:nvPr/>
        </p:nvSpPr>
        <p:spPr>
          <a:xfrm>
            <a:off x="609600" y="1778857"/>
            <a:ext cx="6777050" cy="2502650"/>
          </a:xfrm>
          <a:custGeom>
            <a:rect b="b" l="l" r="r" t="t"/>
            <a:pathLst>
              <a:path extrusionOk="0" h="100106" w="271082">
                <a:moveTo>
                  <a:pt x="0" y="100106"/>
                </a:moveTo>
                <a:cubicBezTo>
                  <a:pt x="2254" y="98392"/>
                  <a:pt x="9621" y="95756"/>
                  <a:pt x="13526" y="89819"/>
                </a:cubicBezTo>
                <a:cubicBezTo>
                  <a:pt x="17431" y="83882"/>
                  <a:pt x="19971" y="69721"/>
                  <a:pt x="23432" y="64482"/>
                </a:cubicBezTo>
                <a:cubicBezTo>
                  <a:pt x="26893" y="59243"/>
                  <a:pt x="30607" y="61625"/>
                  <a:pt x="34290" y="58386"/>
                </a:cubicBezTo>
                <a:cubicBezTo>
                  <a:pt x="37973" y="55148"/>
                  <a:pt x="42355" y="47782"/>
                  <a:pt x="45530" y="45051"/>
                </a:cubicBezTo>
                <a:cubicBezTo>
                  <a:pt x="48705" y="42321"/>
                  <a:pt x="47943" y="44511"/>
                  <a:pt x="53340" y="42003"/>
                </a:cubicBezTo>
                <a:cubicBezTo>
                  <a:pt x="58738" y="39495"/>
                  <a:pt x="71279" y="35114"/>
                  <a:pt x="77915" y="30002"/>
                </a:cubicBezTo>
                <a:cubicBezTo>
                  <a:pt x="84551" y="24890"/>
                  <a:pt x="90107" y="15175"/>
                  <a:pt x="93155" y="11333"/>
                </a:cubicBezTo>
                <a:cubicBezTo>
                  <a:pt x="96203" y="7491"/>
                  <a:pt x="94139" y="6792"/>
                  <a:pt x="96203" y="6951"/>
                </a:cubicBezTo>
                <a:cubicBezTo>
                  <a:pt x="98267" y="7110"/>
                  <a:pt x="102711" y="9840"/>
                  <a:pt x="105537" y="12285"/>
                </a:cubicBezTo>
                <a:cubicBezTo>
                  <a:pt x="108363" y="14730"/>
                  <a:pt x="110236" y="19937"/>
                  <a:pt x="113157" y="21620"/>
                </a:cubicBezTo>
                <a:cubicBezTo>
                  <a:pt x="116078" y="23303"/>
                  <a:pt x="119983" y="23557"/>
                  <a:pt x="123063" y="22382"/>
                </a:cubicBezTo>
                <a:cubicBezTo>
                  <a:pt x="126143" y="21207"/>
                  <a:pt x="127890" y="15555"/>
                  <a:pt x="131636" y="14571"/>
                </a:cubicBezTo>
                <a:cubicBezTo>
                  <a:pt x="135383" y="13587"/>
                  <a:pt x="141319" y="15492"/>
                  <a:pt x="145542" y="16476"/>
                </a:cubicBezTo>
                <a:cubicBezTo>
                  <a:pt x="149765" y="17460"/>
                  <a:pt x="154400" y="18572"/>
                  <a:pt x="156972" y="20477"/>
                </a:cubicBezTo>
                <a:cubicBezTo>
                  <a:pt x="159544" y="22382"/>
                  <a:pt x="157862" y="26065"/>
                  <a:pt x="160973" y="27906"/>
                </a:cubicBezTo>
                <a:cubicBezTo>
                  <a:pt x="164085" y="29748"/>
                  <a:pt x="170942" y="30256"/>
                  <a:pt x="175641" y="31526"/>
                </a:cubicBezTo>
                <a:cubicBezTo>
                  <a:pt x="180340" y="32796"/>
                  <a:pt x="183643" y="33875"/>
                  <a:pt x="189167" y="35526"/>
                </a:cubicBezTo>
                <a:cubicBezTo>
                  <a:pt x="194692" y="37177"/>
                  <a:pt x="202724" y="41115"/>
                  <a:pt x="208788" y="41432"/>
                </a:cubicBezTo>
                <a:cubicBezTo>
                  <a:pt x="214852" y="41750"/>
                  <a:pt x="221266" y="38923"/>
                  <a:pt x="225552" y="37431"/>
                </a:cubicBezTo>
                <a:cubicBezTo>
                  <a:pt x="229838" y="35939"/>
                  <a:pt x="232728" y="34828"/>
                  <a:pt x="234506" y="32478"/>
                </a:cubicBezTo>
                <a:cubicBezTo>
                  <a:pt x="236284" y="30129"/>
                  <a:pt x="235903" y="26763"/>
                  <a:pt x="236220" y="23334"/>
                </a:cubicBezTo>
                <a:cubicBezTo>
                  <a:pt x="236538" y="19905"/>
                  <a:pt x="234982" y="15746"/>
                  <a:pt x="236411" y="11904"/>
                </a:cubicBezTo>
                <a:cubicBezTo>
                  <a:pt x="237840" y="8062"/>
                  <a:pt x="242602" y="1459"/>
                  <a:pt x="244793" y="284"/>
                </a:cubicBezTo>
                <a:cubicBezTo>
                  <a:pt x="246984" y="-891"/>
                  <a:pt x="248190" y="2030"/>
                  <a:pt x="249555" y="4856"/>
                </a:cubicBezTo>
                <a:cubicBezTo>
                  <a:pt x="250920" y="7682"/>
                  <a:pt x="252317" y="13111"/>
                  <a:pt x="252984" y="17238"/>
                </a:cubicBezTo>
                <a:cubicBezTo>
                  <a:pt x="253651" y="21366"/>
                  <a:pt x="252254" y="26700"/>
                  <a:pt x="253556" y="29621"/>
                </a:cubicBezTo>
                <a:cubicBezTo>
                  <a:pt x="254858" y="32542"/>
                  <a:pt x="257874" y="33843"/>
                  <a:pt x="260795" y="34764"/>
                </a:cubicBezTo>
                <a:cubicBezTo>
                  <a:pt x="263716" y="35685"/>
                  <a:pt x="269368" y="35082"/>
                  <a:pt x="271082" y="35145"/>
                </a:cubicBezTo>
              </a:path>
            </a:pathLst>
          </a:custGeom>
          <a:noFill/>
          <a:ln cap="flat" cmpd="sng" w="9525">
            <a:solidFill>
              <a:srgbClr val="FF00FF"/>
            </a:solidFill>
            <a:prstDash val="solid"/>
            <a:round/>
            <a:headEnd len="med" w="med" type="none"/>
            <a:tailEnd len="med" w="med" type="none"/>
          </a:ln>
        </p:spPr>
      </p:sp>
      <p:sp>
        <p:nvSpPr>
          <p:cNvPr id="296" name="Google Shape;296;p46"/>
          <p:cNvSpPr txBox="1"/>
          <p:nvPr/>
        </p:nvSpPr>
        <p:spPr>
          <a:xfrm>
            <a:off x="7300925" y="2471750"/>
            <a:ext cx="54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00FF"/>
                </a:solidFill>
              </a:rPr>
              <a:t>70 F</a:t>
            </a:r>
            <a:endParaRPr>
              <a:solidFill>
                <a:srgbClr val="FF00FF"/>
              </a:solidFill>
            </a:endParaRPr>
          </a:p>
        </p:txBody>
      </p:sp>
      <p:sp>
        <p:nvSpPr>
          <p:cNvPr id="297" name="Google Shape;297;p46"/>
          <p:cNvSpPr txBox="1"/>
          <p:nvPr/>
        </p:nvSpPr>
        <p:spPr>
          <a:xfrm>
            <a:off x="7129475" y="4835813"/>
            <a:ext cx="54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900FF"/>
                </a:solidFill>
              </a:rPr>
              <a:t>75 F</a:t>
            </a:r>
            <a:endParaRPr>
              <a:solidFill>
                <a:srgbClr val="9900FF"/>
              </a:solidFill>
            </a:endParaRPr>
          </a:p>
        </p:txBody>
      </p:sp>
      <p:sp>
        <p:nvSpPr>
          <p:cNvPr id="298" name="Google Shape;298;p46"/>
          <p:cNvSpPr/>
          <p:nvPr/>
        </p:nvSpPr>
        <p:spPr>
          <a:xfrm>
            <a:off x="609600" y="990872"/>
            <a:ext cx="6919925" cy="1290750"/>
          </a:xfrm>
          <a:custGeom>
            <a:rect b="b" l="l" r="r" t="t"/>
            <a:pathLst>
              <a:path extrusionOk="0" h="51630" w="276797">
                <a:moveTo>
                  <a:pt x="0" y="40185"/>
                </a:moveTo>
                <a:cubicBezTo>
                  <a:pt x="1746" y="40185"/>
                  <a:pt x="6382" y="39899"/>
                  <a:pt x="10478" y="40185"/>
                </a:cubicBezTo>
                <a:cubicBezTo>
                  <a:pt x="14574" y="40471"/>
                  <a:pt x="20829" y="40534"/>
                  <a:pt x="24575" y="41899"/>
                </a:cubicBezTo>
                <a:cubicBezTo>
                  <a:pt x="28322" y="43264"/>
                  <a:pt x="29147" y="47900"/>
                  <a:pt x="32957" y="48376"/>
                </a:cubicBezTo>
                <a:cubicBezTo>
                  <a:pt x="36767" y="48852"/>
                  <a:pt x="43435" y="44757"/>
                  <a:pt x="47435" y="44757"/>
                </a:cubicBezTo>
                <a:cubicBezTo>
                  <a:pt x="51436" y="44757"/>
                  <a:pt x="53658" y="47233"/>
                  <a:pt x="56960" y="48376"/>
                </a:cubicBezTo>
                <a:cubicBezTo>
                  <a:pt x="60262" y="49519"/>
                  <a:pt x="63247" y="51837"/>
                  <a:pt x="67247" y="51615"/>
                </a:cubicBezTo>
                <a:cubicBezTo>
                  <a:pt x="71248" y="51393"/>
                  <a:pt x="78328" y="49393"/>
                  <a:pt x="80963" y="47043"/>
                </a:cubicBezTo>
                <a:cubicBezTo>
                  <a:pt x="83598" y="44694"/>
                  <a:pt x="83661" y="39328"/>
                  <a:pt x="83058" y="37518"/>
                </a:cubicBezTo>
                <a:cubicBezTo>
                  <a:pt x="82455" y="35708"/>
                  <a:pt x="79883" y="37168"/>
                  <a:pt x="77343" y="36184"/>
                </a:cubicBezTo>
                <a:cubicBezTo>
                  <a:pt x="74803" y="35200"/>
                  <a:pt x="69215" y="33866"/>
                  <a:pt x="67818" y="31612"/>
                </a:cubicBezTo>
                <a:cubicBezTo>
                  <a:pt x="66421" y="29358"/>
                  <a:pt x="66231" y="25294"/>
                  <a:pt x="68961" y="22659"/>
                </a:cubicBezTo>
                <a:cubicBezTo>
                  <a:pt x="71692" y="20024"/>
                  <a:pt x="79121" y="16246"/>
                  <a:pt x="84201" y="15801"/>
                </a:cubicBezTo>
                <a:cubicBezTo>
                  <a:pt x="89281" y="15357"/>
                  <a:pt x="95155" y="17325"/>
                  <a:pt x="99441" y="19992"/>
                </a:cubicBezTo>
                <a:cubicBezTo>
                  <a:pt x="103727" y="22659"/>
                  <a:pt x="107062" y="28501"/>
                  <a:pt x="109919" y="31803"/>
                </a:cubicBezTo>
                <a:cubicBezTo>
                  <a:pt x="112777" y="35105"/>
                  <a:pt x="114427" y="38026"/>
                  <a:pt x="116586" y="39804"/>
                </a:cubicBezTo>
                <a:cubicBezTo>
                  <a:pt x="118745" y="41582"/>
                  <a:pt x="119762" y="42281"/>
                  <a:pt x="122873" y="42471"/>
                </a:cubicBezTo>
                <a:cubicBezTo>
                  <a:pt x="125985" y="42662"/>
                  <a:pt x="131096" y="40757"/>
                  <a:pt x="135255" y="40947"/>
                </a:cubicBezTo>
                <a:cubicBezTo>
                  <a:pt x="139414" y="41138"/>
                  <a:pt x="144272" y="43582"/>
                  <a:pt x="147828" y="43614"/>
                </a:cubicBezTo>
                <a:cubicBezTo>
                  <a:pt x="151384" y="43646"/>
                  <a:pt x="153829" y="41740"/>
                  <a:pt x="156591" y="41137"/>
                </a:cubicBezTo>
                <a:cubicBezTo>
                  <a:pt x="159353" y="40534"/>
                  <a:pt x="161322" y="40185"/>
                  <a:pt x="164402" y="39994"/>
                </a:cubicBezTo>
                <a:cubicBezTo>
                  <a:pt x="167482" y="39804"/>
                  <a:pt x="171800" y="39296"/>
                  <a:pt x="175070" y="39994"/>
                </a:cubicBezTo>
                <a:cubicBezTo>
                  <a:pt x="178340" y="40693"/>
                  <a:pt x="179705" y="44407"/>
                  <a:pt x="184023" y="44185"/>
                </a:cubicBezTo>
                <a:cubicBezTo>
                  <a:pt x="188341" y="43963"/>
                  <a:pt x="196533" y="41582"/>
                  <a:pt x="200978" y="38661"/>
                </a:cubicBezTo>
                <a:cubicBezTo>
                  <a:pt x="205423" y="35740"/>
                  <a:pt x="206597" y="31009"/>
                  <a:pt x="210693" y="26659"/>
                </a:cubicBezTo>
                <a:cubicBezTo>
                  <a:pt x="214789" y="22309"/>
                  <a:pt x="221615" y="16118"/>
                  <a:pt x="225552" y="12562"/>
                </a:cubicBezTo>
                <a:cubicBezTo>
                  <a:pt x="229489" y="9006"/>
                  <a:pt x="230473" y="7165"/>
                  <a:pt x="234315" y="5323"/>
                </a:cubicBezTo>
                <a:cubicBezTo>
                  <a:pt x="238157" y="3482"/>
                  <a:pt x="244349" y="2307"/>
                  <a:pt x="248603" y="1513"/>
                </a:cubicBezTo>
                <a:cubicBezTo>
                  <a:pt x="252858" y="719"/>
                  <a:pt x="257905" y="-836"/>
                  <a:pt x="259842" y="561"/>
                </a:cubicBezTo>
                <a:cubicBezTo>
                  <a:pt x="261779" y="1958"/>
                  <a:pt x="260382" y="7228"/>
                  <a:pt x="260223" y="9895"/>
                </a:cubicBezTo>
                <a:cubicBezTo>
                  <a:pt x="260064" y="12562"/>
                  <a:pt x="258509" y="14309"/>
                  <a:pt x="258890" y="16563"/>
                </a:cubicBezTo>
                <a:cubicBezTo>
                  <a:pt x="259271" y="18817"/>
                  <a:pt x="260445" y="21326"/>
                  <a:pt x="262509" y="23421"/>
                </a:cubicBezTo>
                <a:cubicBezTo>
                  <a:pt x="264573" y="25517"/>
                  <a:pt x="268891" y="27961"/>
                  <a:pt x="271272" y="29136"/>
                </a:cubicBezTo>
                <a:cubicBezTo>
                  <a:pt x="273653" y="30311"/>
                  <a:pt x="275876" y="30247"/>
                  <a:pt x="276797" y="30469"/>
                </a:cubicBezTo>
              </a:path>
            </a:pathLst>
          </a:custGeom>
          <a:noFill/>
          <a:ln cap="flat" cmpd="sng" w="9525">
            <a:solidFill>
              <a:srgbClr val="00FF00"/>
            </a:solidFill>
            <a:prstDash val="solid"/>
            <a:round/>
            <a:headEnd len="med" w="med" type="none"/>
            <a:tailEnd len="med" w="med" type="none"/>
          </a:ln>
        </p:spPr>
      </p:sp>
      <p:sp>
        <p:nvSpPr>
          <p:cNvPr id="299" name="Google Shape;299;p46"/>
          <p:cNvSpPr txBox="1"/>
          <p:nvPr/>
        </p:nvSpPr>
        <p:spPr>
          <a:xfrm>
            <a:off x="2352675" y="1109675"/>
            <a:ext cx="548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rgbClr val="FF0000"/>
                </a:solidFill>
              </a:rPr>
              <a:t>L</a:t>
            </a:r>
            <a:endParaRPr b="1" sz="3600">
              <a:solidFill>
                <a:srgbClr val="FF0000"/>
              </a:solidFill>
            </a:endParaRPr>
          </a:p>
        </p:txBody>
      </p:sp>
      <p:sp>
        <p:nvSpPr>
          <p:cNvPr id="300" name="Google Shape;300;p46"/>
          <p:cNvSpPr txBox="1"/>
          <p:nvPr/>
        </p:nvSpPr>
        <p:spPr>
          <a:xfrm>
            <a:off x="7453325" y="1557350"/>
            <a:ext cx="54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00FF00"/>
                </a:solidFill>
              </a:rPr>
              <a:t>65 F</a:t>
            </a:r>
            <a:endParaRPr>
              <a:solidFill>
                <a:srgbClr val="00FF00"/>
              </a:solidFill>
            </a:endParaRPr>
          </a:p>
        </p:txBody>
      </p:sp>
      <p:sp>
        <p:nvSpPr>
          <p:cNvPr id="301" name="Google Shape;301;p46"/>
          <p:cNvSpPr txBox="1"/>
          <p:nvPr/>
        </p:nvSpPr>
        <p:spPr>
          <a:xfrm>
            <a:off x="600075" y="-33325"/>
            <a:ext cx="548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rgbClr val="FF0000"/>
                </a:solidFill>
              </a:rPr>
              <a:t>L</a:t>
            </a:r>
            <a:endParaRPr b="1" sz="3600">
              <a:solidFill>
                <a:srgbClr val="FF0000"/>
              </a:solidFill>
            </a:endParaRPr>
          </a:p>
        </p:txBody>
      </p:sp>
      <p:sp>
        <p:nvSpPr>
          <p:cNvPr id="302" name="Google Shape;302;p46"/>
          <p:cNvSpPr txBox="1"/>
          <p:nvPr/>
        </p:nvSpPr>
        <p:spPr>
          <a:xfrm>
            <a:off x="3584275" y="4198725"/>
            <a:ext cx="3356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Here’s the warm sector!</a:t>
            </a:r>
            <a:endParaRPr/>
          </a:p>
          <a:p>
            <a:pPr indent="0" lvl="0" marL="0" rtl="0" algn="ctr">
              <a:spcBef>
                <a:spcPts val="0"/>
              </a:spcBef>
              <a:spcAft>
                <a:spcPts val="0"/>
              </a:spcAft>
              <a:buNone/>
            </a:pPr>
            <a:r>
              <a:rPr lang="en"/>
              <a:t>Now how about storm mode?</a:t>
            </a:r>
            <a:endParaRPr/>
          </a:p>
        </p:txBody>
      </p:sp>
      <p:sp>
        <p:nvSpPr>
          <p:cNvPr id="303" name="Google Shape;303;p46"/>
          <p:cNvSpPr/>
          <p:nvPr/>
        </p:nvSpPr>
        <p:spPr>
          <a:xfrm>
            <a:off x="4176675" y="2389975"/>
            <a:ext cx="232700" cy="525975"/>
          </a:xfrm>
          <a:custGeom>
            <a:rect b="b" l="l" r="r" t="t"/>
            <a:pathLst>
              <a:path extrusionOk="0" h="21039" w="9308">
                <a:moveTo>
                  <a:pt x="0" y="0"/>
                </a:moveTo>
                <a:cubicBezTo>
                  <a:pt x="1083" y="1031"/>
                  <a:pt x="4950" y="3868"/>
                  <a:pt x="6497" y="6188"/>
                </a:cubicBezTo>
                <a:cubicBezTo>
                  <a:pt x="8044" y="8509"/>
                  <a:pt x="9179" y="11448"/>
                  <a:pt x="9282" y="13923"/>
                </a:cubicBezTo>
                <a:cubicBezTo>
                  <a:pt x="9385" y="16398"/>
                  <a:pt x="7477" y="19853"/>
                  <a:pt x="7116" y="21039"/>
                </a:cubicBezTo>
              </a:path>
            </a:pathLst>
          </a:custGeom>
          <a:noFill/>
          <a:ln cap="flat" cmpd="sng" w="19050">
            <a:solidFill>
              <a:srgbClr val="0000FF"/>
            </a:solidFill>
            <a:prstDash val="dot"/>
            <a:round/>
            <a:headEnd len="med" w="med" type="none"/>
            <a:tailEnd len="med" w="med" type="none"/>
          </a:ln>
        </p:spPr>
      </p:sp>
      <p:sp>
        <p:nvSpPr>
          <p:cNvPr id="304" name="Google Shape;304;p46"/>
          <p:cNvSpPr/>
          <p:nvPr/>
        </p:nvSpPr>
        <p:spPr>
          <a:xfrm>
            <a:off x="6040700" y="2397725"/>
            <a:ext cx="119500" cy="665175"/>
          </a:xfrm>
          <a:custGeom>
            <a:rect b="b" l="l" r="r" t="t"/>
            <a:pathLst>
              <a:path extrusionOk="0" h="26607" w="4780">
                <a:moveTo>
                  <a:pt x="0" y="0"/>
                </a:moveTo>
                <a:cubicBezTo>
                  <a:pt x="774" y="1392"/>
                  <a:pt x="4125" y="5311"/>
                  <a:pt x="4641" y="8353"/>
                </a:cubicBezTo>
                <a:cubicBezTo>
                  <a:pt x="5157" y="11395"/>
                  <a:pt x="3764" y="15211"/>
                  <a:pt x="3094" y="18253"/>
                </a:cubicBezTo>
                <a:cubicBezTo>
                  <a:pt x="2424" y="21295"/>
                  <a:pt x="1032" y="25215"/>
                  <a:pt x="619" y="26607"/>
                </a:cubicBezTo>
              </a:path>
            </a:pathLst>
          </a:custGeom>
          <a:noFill/>
          <a:ln cap="flat" cmpd="sng" w="19050">
            <a:solidFill>
              <a:schemeClr val="dk1"/>
            </a:solidFill>
            <a:prstDash val="dot"/>
            <a:round/>
            <a:headEnd len="med" w="med" type="none"/>
            <a:tailEnd len="med" w="med" type="none"/>
          </a:ln>
        </p:spPr>
      </p:sp>
      <p:sp>
        <p:nvSpPr>
          <p:cNvPr id="305" name="Google Shape;305;p46"/>
          <p:cNvSpPr/>
          <p:nvPr/>
        </p:nvSpPr>
        <p:spPr>
          <a:xfrm>
            <a:off x="6241800" y="2018725"/>
            <a:ext cx="417675" cy="634250"/>
          </a:xfrm>
          <a:custGeom>
            <a:rect b="b" l="l" r="r" t="t"/>
            <a:pathLst>
              <a:path extrusionOk="0" h="25370" w="16707">
                <a:moveTo>
                  <a:pt x="0" y="0"/>
                </a:moveTo>
                <a:cubicBezTo>
                  <a:pt x="1341" y="1083"/>
                  <a:pt x="5930" y="4022"/>
                  <a:pt x="8044" y="6497"/>
                </a:cubicBezTo>
                <a:cubicBezTo>
                  <a:pt x="10158" y="8972"/>
                  <a:pt x="11241" y="11705"/>
                  <a:pt x="12685" y="14850"/>
                </a:cubicBezTo>
                <a:cubicBezTo>
                  <a:pt x="14129" y="17996"/>
                  <a:pt x="16037" y="23617"/>
                  <a:pt x="16707" y="25370"/>
                </a:cubicBezTo>
              </a:path>
            </a:pathLst>
          </a:custGeom>
          <a:noFill/>
          <a:ln cap="flat" cmpd="sng" w="19050">
            <a:solidFill>
              <a:schemeClr val="dk1"/>
            </a:solidFill>
            <a:prstDash val="dot"/>
            <a:round/>
            <a:headEnd len="med" w="med" type="none"/>
            <a:tailEnd len="med" w="med" type="none"/>
          </a:ln>
        </p:spPr>
      </p:sp>
      <p:sp>
        <p:nvSpPr>
          <p:cNvPr id="306" name="Google Shape;306;p46"/>
          <p:cNvSpPr/>
          <p:nvPr/>
        </p:nvSpPr>
        <p:spPr>
          <a:xfrm>
            <a:off x="3519225" y="2529200"/>
            <a:ext cx="278451" cy="835341"/>
          </a:xfrm>
          <a:custGeom>
            <a:rect b="b" l="l" r="r" t="t"/>
            <a:pathLst>
              <a:path extrusionOk="0" h="29701" w="9591">
                <a:moveTo>
                  <a:pt x="0" y="0"/>
                </a:moveTo>
                <a:cubicBezTo>
                  <a:pt x="1031" y="2372"/>
                  <a:pt x="4590" y="9282"/>
                  <a:pt x="6188" y="14232"/>
                </a:cubicBezTo>
                <a:cubicBezTo>
                  <a:pt x="7787" y="19182"/>
                  <a:pt x="9024" y="27123"/>
                  <a:pt x="9591" y="29701"/>
                </a:cubicBezTo>
              </a:path>
            </a:pathLst>
          </a:custGeom>
          <a:noFill/>
          <a:ln cap="flat" cmpd="sng" w="19050">
            <a:solidFill>
              <a:schemeClr val="dk1"/>
            </a:solidFill>
            <a:prstDash val="dot"/>
            <a:round/>
            <a:headEnd len="med" w="med" type="none"/>
            <a:tailEnd len="med" w="med" type="none"/>
          </a:ln>
        </p:spPr>
      </p:sp>
      <p:sp>
        <p:nvSpPr>
          <p:cNvPr id="307" name="Google Shape;307;p46"/>
          <p:cNvSpPr/>
          <p:nvPr/>
        </p:nvSpPr>
        <p:spPr>
          <a:xfrm>
            <a:off x="1690769" y="1446206"/>
            <a:ext cx="5729725" cy="2539125"/>
          </a:xfrm>
          <a:custGeom>
            <a:rect b="b" l="l" r="r" t="t"/>
            <a:pathLst>
              <a:path extrusionOk="0" h="101565" w="229189">
                <a:moveTo>
                  <a:pt x="11571" y="98700"/>
                </a:moveTo>
                <a:cubicBezTo>
                  <a:pt x="7962" y="97153"/>
                  <a:pt x="7188" y="94524"/>
                  <a:pt x="5693" y="91894"/>
                </a:cubicBezTo>
                <a:cubicBezTo>
                  <a:pt x="4198" y="89264"/>
                  <a:pt x="3527" y="86943"/>
                  <a:pt x="2599" y="82921"/>
                </a:cubicBezTo>
                <a:cubicBezTo>
                  <a:pt x="1671" y="78899"/>
                  <a:pt x="-546" y="71990"/>
                  <a:pt x="124" y="67762"/>
                </a:cubicBezTo>
                <a:cubicBezTo>
                  <a:pt x="794" y="63534"/>
                  <a:pt x="640" y="61316"/>
                  <a:pt x="6621" y="57552"/>
                </a:cubicBezTo>
                <a:cubicBezTo>
                  <a:pt x="12602" y="53788"/>
                  <a:pt x="29103" y="50024"/>
                  <a:pt x="36012" y="45177"/>
                </a:cubicBezTo>
                <a:cubicBezTo>
                  <a:pt x="42922" y="40330"/>
                  <a:pt x="46015" y="33369"/>
                  <a:pt x="48078" y="28470"/>
                </a:cubicBezTo>
                <a:cubicBezTo>
                  <a:pt x="50141" y="23571"/>
                  <a:pt x="47976" y="19137"/>
                  <a:pt x="48388" y="15785"/>
                </a:cubicBezTo>
                <a:cubicBezTo>
                  <a:pt x="48801" y="12433"/>
                  <a:pt x="48181" y="9752"/>
                  <a:pt x="50553" y="8360"/>
                </a:cubicBezTo>
                <a:cubicBezTo>
                  <a:pt x="52925" y="6968"/>
                  <a:pt x="58545" y="5215"/>
                  <a:pt x="62619" y="7432"/>
                </a:cubicBezTo>
                <a:cubicBezTo>
                  <a:pt x="66693" y="9649"/>
                  <a:pt x="69375" y="19498"/>
                  <a:pt x="74995" y="21664"/>
                </a:cubicBezTo>
                <a:cubicBezTo>
                  <a:pt x="80616" y="23830"/>
                  <a:pt x="89897" y="20684"/>
                  <a:pt x="96342" y="20426"/>
                </a:cubicBezTo>
                <a:cubicBezTo>
                  <a:pt x="102788" y="20168"/>
                  <a:pt x="105573" y="19498"/>
                  <a:pt x="113668" y="20117"/>
                </a:cubicBezTo>
                <a:cubicBezTo>
                  <a:pt x="121764" y="20736"/>
                  <a:pt x="136871" y="23624"/>
                  <a:pt x="144915" y="24139"/>
                </a:cubicBezTo>
                <a:cubicBezTo>
                  <a:pt x="152959" y="24655"/>
                  <a:pt x="157085" y="25685"/>
                  <a:pt x="161932" y="23210"/>
                </a:cubicBezTo>
                <a:cubicBezTo>
                  <a:pt x="166779" y="20735"/>
                  <a:pt x="169769" y="13155"/>
                  <a:pt x="173997" y="9288"/>
                </a:cubicBezTo>
                <a:cubicBezTo>
                  <a:pt x="178225" y="5421"/>
                  <a:pt x="180752" y="213"/>
                  <a:pt x="187301" y="7"/>
                </a:cubicBezTo>
                <a:cubicBezTo>
                  <a:pt x="193850" y="-199"/>
                  <a:pt x="207205" y="4339"/>
                  <a:pt x="213289" y="8051"/>
                </a:cubicBezTo>
                <a:cubicBezTo>
                  <a:pt x="219374" y="11764"/>
                  <a:pt x="221539" y="16713"/>
                  <a:pt x="223808" y="22282"/>
                </a:cubicBezTo>
                <a:cubicBezTo>
                  <a:pt x="226077" y="27851"/>
                  <a:pt x="232626" y="34194"/>
                  <a:pt x="226902" y="41464"/>
                </a:cubicBezTo>
                <a:cubicBezTo>
                  <a:pt x="221179" y="48735"/>
                  <a:pt x="202100" y="60336"/>
                  <a:pt x="189467" y="65905"/>
                </a:cubicBezTo>
                <a:cubicBezTo>
                  <a:pt x="176834" y="71474"/>
                  <a:pt x="164304" y="73486"/>
                  <a:pt x="151103" y="74878"/>
                </a:cubicBezTo>
                <a:cubicBezTo>
                  <a:pt x="137903" y="76270"/>
                  <a:pt x="118824" y="72454"/>
                  <a:pt x="110264" y="74259"/>
                </a:cubicBezTo>
                <a:cubicBezTo>
                  <a:pt x="101704" y="76064"/>
                  <a:pt x="103922" y="81839"/>
                  <a:pt x="99745" y="85706"/>
                </a:cubicBezTo>
                <a:cubicBezTo>
                  <a:pt x="95568" y="89573"/>
                  <a:pt x="92835" y="94884"/>
                  <a:pt x="85204" y="97462"/>
                </a:cubicBezTo>
                <a:cubicBezTo>
                  <a:pt x="77573" y="100040"/>
                  <a:pt x="63599" y="100556"/>
                  <a:pt x="53957" y="101175"/>
                </a:cubicBezTo>
                <a:cubicBezTo>
                  <a:pt x="44315" y="101794"/>
                  <a:pt x="34414" y="101588"/>
                  <a:pt x="27350" y="101175"/>
                </a:cubicBezTo>
                <a:cubicBezTo>
                  <a:pt x="20286" y="100763"/>
                  <a:pt x="15181" y="100247"/>
                  <a:pt x="11571" y="98700"/>
                </a:cubicBezTo>
                <a:close/>
              </a:path>
            </a:pathLst>
          </a:custGeom>
          <a:solidFill>
            <a:srgbClr val="38761D">
              <a:alpha val="20130"/>
            </a:srgbClr>
          </a:solidFill>
          <a:ln cap="flat" cmpd="sng" w="9525">
            <a:solidFill>
              <a:srgbClr val="38761D"/>
            </a:solidFill>
            <a:prstDash val="solid"/>
            <a:round/>
            <a:headEnd len="med" w="med" type="none"/>
            <a:tailEnd len="med" w="med" type="none"/>
          </a:ln>
        </p:spPr>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